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58" r:id="rId3"/>
    <p:sldId id="259" r:id="rId4"/>
    <p:sldId id="261" r:id="rId5"/>
    <p:sldId id="260" r:id="rId6"/>
    <p:sldId id="263" r:id="rId7"/>
    <p:sldId id="262" r:id="rId8"/>
    <p:sldId id="265" r:id="rId9"/>
    <p:sldId id="279" r:id="rId10"/>
    <p:sldId id="267" r:id="rId11"/>
    <p:sldId id="276" r:id="rId12"/>
    <p:sldId id="266" r:id="rId13"/>
    <p:sldId id="278" r:id="rId14"/>
    <p:sldId id="277" r:id="rId15"/>
    <p:sldId id="268" r:id="rId16"/>
    <p:sldId id="269" r:id="rId17"/>
    <p:sldId id="275" r:id="rId18"/>
    <p:sldId id="272" r:id="rId19"/>
    <p:sldId id="273" r:id="rId20"/>
    <p:sldId id="271" r:id="rId21"/>
    <p:sldId id="274" r:id="rId22"/>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80" userDrawn="1">
          <p15:clr>
            <a:srgbClr val="A4A3A4"/>
          </p15:clr>
        </p15:guide>
        <p15:guide id="4" pos="1920" userDrawn="1">
          <p15:clr>
            <a:srgbClr val="A4A3A4"/>
          </p15:clr>
        </p15:guide>
        <p15:guide id="5"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A7A9AC"/>
    <a:srgbClr val="273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5" autoAdjust="0"/>
    <p:restoredTop sz="79581" autoAdjust="0"/>
  </p:normalViewPr>
  <p:slideViewPr>
    <p:cSldViewPr>
      <p:cViewPr varScale="1">
        <p:scale>
          <a:sx n="58" d="100"/>
          <a:sy n="58" d="100"/>
        </p:scale>
        <p:origin x="180" y="78"/>
      </p:cViewPr>
      <p:guideLst>
        <p:guide orient="horz" pos="2160"/>
        <p:guide pos="3840"/>
        <p:guide orient="horz" pos="480"/>
        <p:guide pos="192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72505C55-F33A-4FD0-B94D-27B794F8A0B5}" type="datetimeFigureOut">
              <a:rPr lang="en-US" smtClean="0"/>
              <a:t>5/22/2019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9C84038E-F81E-4D7E-BBA7-624BFE5CCE25}" type="slidenum">
              <a:rPr lang="en-US" smtClean="0"/>
              <a:t>‹#›</a:t>
            </a:fld>
            <a:endParaRPr lang="en-US"/>
          </a:p>
        </p:txBody>
      </p:sp>
    </p:spTree>
    <p:extLst>
      <p:ext uri="{BB962C8B-B14F-4D97-AF65-F5344CB8AC3E}">
        <p14:creationId xmlns:p14="http://schemas.microsoft.com/office/powerpoint/2010/main" val="422215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152525"/>
            <a:ext cx="5530850" cy="3111500"/>
          </a:xfrm>
        </p:spPr>
      </p:sp>
      <p:sp>
        <p:nvSpPr>
          <p:cNvPr id="3" name="Notes Placeholder 2"/>
          <p:cNvSpPr>
            <a:spLocks noGrp="1"/>
          </p:cNvSpPr>
          <p:nvPr>
            <p:ph type="body" idx="1"/>
          </p:nvPr>
        </p:nvSpPr>
        <p:spPr/>
        <p:txBody>
          <a:bodyPr/>
          <a:lstStyle/>
          <a:p>
            <a:r>
              <a:rPr lang="en-US" dirty="0" smtClean="0"/>
              <a:t>Implications and</a:t>
            </a:r>
            <a:r>
              <a:rPr lang="en-US" baseline="0" dirty="0" smtClean="0"/>
              <a:t> opportunities of low-cost high-quality genome sequencing.</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a:t>
            </a:fld>
            <a:endParaRPr lang="en-US"/>
          </a:p>
        </p:txBody>
      </p:sp>
    </p:spTree>
    <p:extLst>
      <p:ext uri="{BB962C8B-B14F-4D97-AF65-F5344CB8AC3E}">
        <p14:creationId xmlns:p14="http://schemas.microsoft.com/office/powerpoint/2010/main" val="158577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10</a:t>
            </a:fld>
            <a:endParaRPr lang="en-US"/>
          </a:p>
        </p:txBody>
      </p:sp>
    </p:spTree>
    <p:extLst>
      <p:ext uri="{BB962C8B-B14F-4D97-AF65-F5344CB8AC3E}">
        <p14:creationId xmlns:p14="http://schemas.microsoft.com/office/powerpoint/2010/main" val="871645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MSQC and </a:t>
            </a:r>
            <a:r>
              <a:rPr lang="en-US" dirty="0" err="1" smtClean="0"/>
              <a:t>QuaMeter</a:t>
            </a:r>
            <a:r>
              <a:rPr lang="en-US" baseline="0" dirty="0" smtClean="0"/>
              <a:t> </a:t>
            </a:r>
            <a:r>
              <a:rPr lang="en-US" b="0" baseline="0" dirty="0" smtClean="0"/>
              <a:t>emphasized </a:t>
            </a:r>
            <a:r>
              <a:rPr lang="en-US" sz="1200" b="0" i="0" u="none" strike="noStrike" kern="1200" baseline="0" dirty="0" smtClean="0">
                <a:solidFill>
                  <a:schemeClr val="tx1"/>
                </a:solidFill>
                <a:latin typeface="+mn-lt"/>
                <a:ea typeface="+mn-ea"/>
                <a:cs typeface="+mn-cs"/>
              </a:rPr>
              <a:t>quartiles for peak widths to give robust behavior in extreme variation. This is a similar mindset where we want to represent the whole gradient without being as influenced by peak shape.</a:t>
            </a:r>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9C84038E-F81E-4D7E-BBA7-624BFE5CCE25}" type="slidenum">
              <a:rPr lang="en-US" smtClean="0"/>
              <a:t>11</a:t>
            </a:fld>
            <a:endParaRPr lang="en-US"/>
          </a:p>
        </p:txBody>
      </p:sp>
    </p:spTree>
    <p:extLst>
      <p:ext uri="{BB962C8B-B14F-4D97-AF65-F5344CB8AC3E}">
        <p14:creationId xmlns:p14="http://schemas.microsoft.com/office/powerpoint/2010/main" val="608300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12</a:t>
            </a:fld>
            <a:endParaRPr lang="en-US"/>
          </a:p>
        </p:txBody>
      </p:sp>
    </p:spTree>
    <p:extLst>
      <p:ext uri="{BB962C8B-B14F-4D97-AF65-F5344CB8AC3E}">
        <p14:creationId xmlns:p14="http://schemas.microsoft.com/office/powerpoint/2010/main" val="3125289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13</a:t>
            </a:fld>
            <a:endParaRPr lang="en-US"/>
          </a:p>
        </p:txBody>
      </p:sp>
    </p:spTree>
    <p:extLst>
      <p:ext uri="{BB962C8B-B14F-4D97-AF65-F5344CB8AC3E}">
        <p14:creationId xmlns:p14="http://schemas.microsoft.com/office/powerpoint/2010/main" val="1294746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14</a:t>
            </a:fld>
            <a:endParaRPr lang="en-US"/>
          </a:p>
        </p:txBody>
      </p:sp>
    </p:spTree>
    <p:extLst>
      <p:ext uri="{BB962C8B-B14F-4D97-AF65-F5344CB8AC3E}">
        <p14:creationId xmlns:p14="http://schemas.microsoft.com/office/powerpoint/2010/main" val="3735666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realize these aren’t related but together they are pretty informative</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15</a:t>
            </a:fld>
            <a:endParaRPr lang="en-US"/>
          </a:p>
        </p:txBody>
      </p:sp>
    </p:spTree>
    <p:extLst>
      <p:ext uri="{BB962C8B-B14F-4D97-AF65-F5344CB8AC3E}">
        <p14:creationId xmlns:p14="http://schemas.microsoft.com/office/powerpoint/2010/main" val="3079317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16</a:t>
            </a:fld>
            <a:endParaRPr lang="en-US"/>
          </a:p>
        </p:txBody>
      </p:sp>
    </p:spTree>
    <p:extLst>
      <p:ext uri="{BB962C8B-B14F-4D97-AF65-F5344CB8AC3E}">
        <p14:creationId xmlns:p14="http://schemas.microsoft.com/office/powerpoint/2010/main" val="694814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17</a:t>
            </a:fld>
            <a:endParaRPr lang="en-US"/>
          </a:p>
        </p:txBody>
      </p:sp>
    </p:spTree>
    <p:extLst>
      <p:ext uri="{BB962C8B-B14F-4D97-AF65-F5344CB8AC3E}">
        <p14:creationId xmlns:p14="http://schemas.microsoft.com/office/powerpoint/2010/main" val="3886533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18</a:t>
            </a:fld>
            <a:endParaRPr lang="en-US"/>
          </a:p>
        </p:txBody>
      </p:sp>
    </p:spTree>
    <p:extLst>
      <p:ext uri="{BB962C8B-B14F-4D97-AF65-F5344CB8AC3E}">
        <p14:creationId xmlns:p14="http://schemas.microsoft.com/office/powerpoint/2010/main" val="2457673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19</a:t>
            </a:fld>
            <a:endParaRPr lang="en-US"/>
          </a:p>
        </p:txBody>
      </p:sp>
    </p:spTree>
    <p:extLst>
      <p:ext uri="{BB962C8B-B14F-4D97-AF65-F5344CB8AC3E}">
        <p14:creationId xmlns:p14="http://schemas.microsoft.com/office/powerpoint/2010/main" val="3265910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you know you your system is working properly before/during your analysis</a:t>
            </a:r>
          </a:p>
          <a:p>
            <a:endParaRPr lang="en-US" baseline="0" dirty="0" smtClean="0"/>
          </a:p>
          <a:p>
            <a:r>
              <a:rPr lang="en-US" baseline="0" dirty="0" smtClean="0"/>
              <a:t>Benchmarked relevant Sample – old days was BSA, now is HeLa</a:t>
            </a:r>
          </a:p>
          <a:p>
            <a:r>
              <a:rPr lang="en-US" b="1" baseline="0" dirty="0" smtClean="0">
                <a:solidFill>
                  <a:srgbClr val="FF0000"/>
                </a:solidFill>
              </a:rPr>
              <a:t>Key point, aside from obvious, is how you can run BSA on a  poorly performing modern mass spec and get “good” values.</a:t>
            </a:r>
          </a:p>
          <a:p>
            <a:endParaRPr lang="en-US" baseline="0" dirty="0" smtClean="0"/>
          </a:p>
          <a:p>
            <a:r>
              <a:rPr lang="en-US" baseline="0" dirty="0" smtClean="0"/>
              <a:t>How do you evaluate?</a:t>
            </a:r>
          </a:p>
        </p:txBody>
      </p:sp>
      <p:sp>
        <p:nvSpPr>
          <p:cNvPr id="4" name="Slide Number Placeholder 3"/>
          <p:cNvSpPr>
            <a:spLocks noGrp="1"/>
          </p:cNvSpPr>
          <p:nvPr>
            <p:ph type="sldNum" sz="quarter" idx="10"/>
          </p:nvPr>
        </p:nvSpPr>
        <p:spPr/>
        <p:txBody>
          <a:bodyPr/>
          <a:lstStyle/>
          <a:p>
            <a:fld id="{9C84038E-F81E-4D7E-BBA7-624BFE5CCE25}" type="slidenum">
              <a:rPr lang="en-US" smtClean="0"/>
              <a:t>2</a:t>
            </a:fld>
            <a:endParaRPr lang="en-US"/>
          </a:p>
        </p:txBody>
      </p:sp>
    </p:spTree>
    <p:extLst>
      <p:ext uri="{BB962C8B-B14F-4D97-AF65-F5344CB8AC3E}">
        <p14:creationId xmlns:p14="http://schemas.microsoft.com/office/powerpoint/2010/main" val="468522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beta supports a HeLa run on a 130 minute gradient on </a:t>
            </a:r>
            <a:r>
              <a:rPr lang="en-US" dirty="0" err="1" smtClean="0"/>
              <a:t>Lumos</a:t>
            </a:r>
            <a:r>
              <a:rPr lang="en-US" dirty="0" smtClean="0"/>
              <a:t> and QE classic.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20</a:t>
            </a:fld>
            <a:endParaRPr lang="en-US"/>
          </a:p>
        </p:txBody>
      </p:sp>
    </p:spTree>
    <p:extLst>
      <p:ext uri="{BB962C8B-B14F-4D97-AF65-F5344CB8AC3E}">
        <p14:creationId xmlns:p14="http://schemas.microsoft.com/office/powerpoint/2010/main" val="892432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21</a:t>
            </a:fld>
            <a:endParaRPr lang="en-US"/>
          </a:p>
        </p:txBody>
      </p:sp>
    </p:spTree>
    <p:extLst>
      <p:ext uri="{BB962C8B-B14F-4D97-AF65-F5344CB8AC3E}">
        <p14:creationId xmlns:p14="http://schemas.microsoft.com/office/powerpoint/2010/main" val="421978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ID-free benefits</a:t>
            </a:r>
          </a:p>
          <a:p>
            <a:r>
              <a:rPr lang="en-US" dirty="0" err="1" smtClean="0"/>
              <a:t>Eleminate</a:t>
            </a:r>
            <a:r>
              <a:rPr lang="en-US" baseline="0" dirty="0" smtClean="0"/>
              <a:t> any artifacts or variability associated with ID-process</a:t>
            </a:r>
          </a:p>
          <a:p>
            <a:r>
              <a:rPr lang="en-US" baseline="0" dirty="0" smtClean="0"/>
              <a:t>Can retrieve metrics on any LC-MS/MS run, not just proteomics</a:t>
            </a:r>
            <a:endParaRPr lang="en-US" dirty="0" smtClean="0"/>
          </a:p>
          <a:p>
            <a:endParaRPr lang="en-US" dirty="0" smtClean="0"/>
          </a:p>
          <a:p>
            <a:r>
              <a:rPr lang="en-US" dirty="0" smtClean="0"/>
              <a:t>2010</a:t>
            </a:r>
            <a:r>
              <a:rPr lang="en-US" baseline="0" dirty="0" smtClean="0"/>
              <a:t> was MSQC</a:t>
            </a:r>
          </a:p>
          <a:p>
            <a:r>
              <a:rPr lang="en-US" baseline="0" dirty="0" err="1" smtClean="0"/>
              <a:t>Metriculator</a:t>
            </a:r>
            <a:r>
              <a:rPr lang="en-US" baseline="0" dirty="0" smtClean="0"/>
              <a:t> was/is Prince Lab – a web version of MSQC</a:t>
            </a:r>
          </a:p>
          <a:p>
            <a:r>
              <a:rPr lang="en-US" baseline="0" dirty="0" err="1" smtClean="0"/>
              <a:t>QuaMeter</a:t>
            </a:r>
            <a:r>
              <a:rPr lang="en-US" baseline="0" dirty="0" smtClean="0"/>
              <a:t> is the updated MSQC that can accept more formats but generates almost the same metrics</a:t>
            </a:r>
          </a:p>
          <a:p>
            <a:r>
              <a:rPr lang="en-US" sz="1200" b="1" i="0" u="none" strike="noStrike" kern="1200" baseline="0" dirty="0" smtClean="0">
                <a:solidFill>
                  <a:schemeClr val="tx1"/>
                </a:solidFill>
                <a:latin typeface="+mn-lt"/>
                <a:ea typeface="+mn-ea"/>
                <a:cs typeface="+mn-cs"/>
              </a:rPr>
              <a:t>Metrics emphasize quartiles and log ratios to give robust behavior in extreme variation </a:t>
            </a:r>
            <a:endParaRPr lang="en-US" b="1" baseline="0" dirty="0" smtClean="0"/>
          </a:p>
          <a:p>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spRoCoP</a:t>
            </a:r>
            <a:r>
              <a:rPr lang="en-US" dirty="0" smtClean="0"/>
              <a:t> - Statistical Process Control in Proteomics is basically LC</a:t>
            </a:r>
          </a:p>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3</a:t>
            </a:fld>
            <a:endParaRPr lang="en-US"/>
          </a:p>
        </p:txBody>
      </p:sp>
    </p:spTree>
    <p:extLst>
      <p:ext uri="{BB962C8B-B14F-4D97-AF65-F5344CB8AC3E}">
        <p14:creationId xmlns:p14="http://schemas.microsoft.com/office/powerpoint/2010/main" val="3136023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4</a:t>
            </a:fld>
            <a:endParaRPr lang="en-US"/>
          </a:p>
        </p:txBody>
      </p:sp>
    </p:spTree>
    <p:extLst>
      <p:ext uri="{BB962C8B-B14F-4D97-AF65-F5344CB8AC3E}">
        <p14:creationId xmlns:p14="http://schemas.microsoft.com/office/powerpoint/2010/main" val="140027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our goal was to improve system suitability testing/utilization and usefulness</a:t>
            </a:r>
            <a:r>
              <a:rPr lang="en-US" baseline="0" dirty="0" smtClean="0"/>
              <a:t> for troubleshooting</a:t>
            </a:r>
          </a:p>
          <a:p>
            <a:endParaRPr lang="en-US" baseline="0" dirty="0" smtClean="0"/>
          </a:p>
          <a:p>
            <a:r>
              <a:rPr lang="en-US" dirty="0" smtClean="0"/>
              <a:t>Is the sample deteriorated?</a:t>
            </a:r>
          </a:p>
          <a:p>
            <a:r>
              <a:rPr lang="en-US" dirty="0" smtClean="0"/>
              <a:t>Is the LC performing as expected without interferences</a:t>
            </a:r>
          </a:p>
          <a:p>
            <a:r>
              <a:rPr lang="en-US" dirty="0" smtClean="0"/>
              <a:t>Is the source spraying and ionizing?</a:t>
            </a:r>
          </a:p>
          <a:p>
            <a:r>
              <a:rPr lang="en-US" dirty="0" smtClean="0"/>
              <a:t>Is the MS1 set correctly</a:t>
            </a:r>
            <a:r>
              <a:rPr lang="en-US" baseline="0" dirty="0" smtClean="0"/>
              <a:t> (mass error, AGC, etc.)</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5</a:t>
            </a:fld>
            <a:endParaRPr lang="en-US"/>
          </a:p>
        </p:txBody>
      </p:sp>
    </p:spTree>
    <p:extLst>
      <p:ext uri="{BB962C8B-B14F-4D97-AF65-F5344CB8AC3E}">
        <p14:creationId xmlns:p14="http://schemas.microsoft.com/office/powerpoint/2010/main" val="116286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go narrative here. I want to point out that my tech (which I don’t have one, but don’t tell) is in the lab and they just calibrated</a:t>
            </a:r>
            <a:r>
              <a:rPr lang="en-US" baseline="0" dirty="0" smtClean="0"/>
              <a:t> the instrument. Our SOP is to run a commercial digest on a predefined method. QC </a:t>
            </a:r>
            <a:r>
              <a:rPr lang="en-US" baseline="0" dirty="0" err="1" smtClean="0"/>
              <a:t>Benchmarker</a:t>
            </a:r>
            <a:r>
              <a:rPr lang="en-US" baseline="0" dirty="0" smtClean="0"/>
              <a:t> will allow them to drop the resulting raw file onto the website and get back high-level data. No input required.</a:t>
            </a:r>
          </a:p>
          <a:p>
            <a:endParaRPr lang="en-US" baseline="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6</a:t>
            </a:fld>
            <a:endParaRPr lang="en-US"/>
          </a:p>
        </p:txBody>
      </p:sp>
    </p:spTree>
    <p:extLst>
      <p:ext uri="{BB962C8B-B14F-4D97-AF65-F5344CB8AC3E}">
        <p14:creationId xmlns:p14="http://schemas.microsoft.com/office/powerpoint/2010/main" val="75148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“Standard” LC-MS/MS settings:</a:t>
            </a:r>
          </a:p>
          <a:p>
            <a:pPr marL="342900" indent="-342900">
              <a:buFont typeface="Wingdings" panose="05000000000000000000" pitchFamily="2" charset="2"/>
              <a:buChar char="Ø"/>
            </a:pPr>
            <a:r>
              <a:rPr lang="en-US" sz="1200" dirty="0" smtClean="0"/>
              <a:t>200 ng of HeLa</a:t>
            </a:r>
          </a:p>
          <a:p>
            <a:pPr marL="342900" indent="-342900">
              <a:buFont typeface="Wingdings" panose="05000000000000000000" pitchFamily="2" charset="2"/>
              <a:buChar char="Ø"/>
            </a:pPr>
            <a:r>
              <a:rPr lang="en-US" sz="1200" dirty="0" smtClean="0"/>
              <a:t>LC Gradient</a:t>
            </a:r>
          </a:p>
          <a:p>
            <a:pPr marL="342900" indent="-342900">
              <a:buFont typeface="Wingdings" panose="05000000000000000000" pitchFamily="2" charset="2"/>
              <a:buChar char="Ø"/>
            </a:pPr>
            <a:r>
              <a:rPr lang="en-US" sz="1200" dirty="0" smtClean="0"/>
              <a:t>Standard acquisition parameters (for </a:t>
            </a:r>
            <a:r>
              <a:rPr lang="en-US" sz="1200" dirty="0" err="1" smtClean="0"/>
              <a:t>Lumos</a:t>
            </a:r>
            <a:r>
              <a:rPr lang="en-US" sz="1200" dirty="0" smtClean="0"/>
              <a:t> and QE classic)</a:t>
            </a:r>
          </a:p>
          <a:p>
            <a:pPr marL="0" indent="0">
              <a:buFont typeface="Wingdings" panose="05000000000000000000" pitchFamily="2" charset="2"/>
              <a:buNone/>
            </a:pPr>
            <a:endParaRPr lang="en-US" sz="1200" dirty="0" smtClean="0"/>
          </a:p>
          <a:p>
            <a:r>
              <a:rPr lang="en-US" sz="1200" dirty="0" smtClean="0"/>
              <a:t>Generated ~70 runs specifically looking at:</a:t>
            </a:r>
          </a:p>
          <a:p>
            <a:pPr marL="285750" indent="-285750">
              <a:buFont typeface="Wingdings" panose="05000000000000000000" pitchFamily="2" charset="2"/>
              <a:buChar char="Ø"/>
            </a:pPr>
            <a:r>
              <a:rPr lang="en-US" sz="1200" dirty="0" smtClean="0"/>
              <a:t>Mobile phase pH (0.1% formic acid to no formic acid)</a:t>
            </a:r>
          </a:p>
          <a:p>
            <a:pPr marL="285750" indent="-285750">
              <a:buFont typeface="Wingdings" panose="05000000000000000000" pitchFamily="2" charset="2"/>
              <a:buChar char="Ø"/>
            </a:pPr>
            <a:r>
              <a:rPr lang="en-US" sz="1200" dirty="0" smtClean="0"/>
              <a:t>Different amounts of HeLa on column (50 to 1000 ng)</a:t>
            </a:r>
          </a:p>
          <a:p>
            <a:pPr marL="285750" indent="-285750">
              <a:buFont typeface="Wingdings" panose="05000000000000000000" pitchFamily="2" charset="2"/>
              <a:buChar char="Ø"/>
            </a:pPr>
            <a:r>
              <a:rPr lang="en-US" sz="1200" dirty="0" smtClean="0"/>
              <a:t>Sub-optimal collision energy</a:t>
            </a:r>
          </a:p>
          <a:p>
            <a:pPr marL="285750" indent="-285750">
              <a:buFont typeface="Wingdings" panose="05000000000000000000" pitchFamily="2" charset="2"/>
              <a:buChar char="Ø"/>
            </a:pPr>
            <a:r>
              <a:rPr lang="en-US" sz="1200" dirty="0" smtClean="0"/>
              <a:t>Attempted to degrade HeLa</a:t>
            </a:r>
          </a:p>
          <a:p>
            <a:pPr marL="285750" indent="-285750">
              <a:buFont typeface="Wingdings" panose="05000000000000000000" pitchFamily="2" charset="2"/>
              <a:buChar char="Ø"/>
            </a:pPr>
            <a:r>
              <a:rPr lang="en-US" sz="1200" dirty="0" smtClean="0"/>
              <a:t>Runs before and after MS cleaning</a:t>
            </a:r>
          </a:p>
          <a:p>
            <a:pPr marL="285750" indent="-285750">
              <a:buFont typeface="Wingdings" panose="05000000000000000000" pitchFamily="2" charset="2"/>
              <a:buChar char="Ø"/>
            </a:pPr>
            <a:r>
              <a:rPr lang="en-US" sz="1200" dirty="0" smtClean="0"/>
              <a:t>Attempted to decrease transfer efficiency</a:t>
            </a:r>
          </a:p>
          <a:p>
            <a:pPr marL="285750" indent="-285750">
              <a:buFont typeface="Wingdings" panose="05000000000000000000" pitchFamily="2" charset="2"/>
              <a:buChar char="Ø"/>
            </a:pPr>
            <a:r>
              <a:rPr lang="en-US" sz="1200" dirty="0" smtClean="0"/>
              <a:t>Mass error (couldn’t get over 8 ppm)</a:t>
            </a:r>
          </a:p>
          <a:p>
            <a:pPr marL="285750" indent="-285750">
              <a:buFont typeface="Wingdings" panose="05000000000000000000" pitchFamily="2" charset="2"/>
              <a:buChar char="Ø"/>
            </a:pPr>
            <a:r>
              <a:rPr lang="en-US" sz="1200" dirty="0" smtClean="0"/>
              <a:t>Running on a different platform (QE classic v </a:t>
            </a:r>
            <a:r>
              <a:rPr lang="en-US" sz="1200" dirty="0" err="1" smtClean="0"/>
              <a:t>Lumos</a:t>
            </a:r>
            <a:r>
              <a:rPr lang="en-US" sz="1200" dirty="0" smtClean="0"/>
              <a:t>)</a:t>
            </a:r>
          </a:p>
          <a:p>
            <a:pPr marL="285750" indent="-285750">
              <a:buFont typeface="Wingdings" panose="05000000000000000000" pitchFamily="2" charset="2"/>
              <a:buChar char="Ø"/>
            </a:pPr>
            <a:r>
              <a:rPr lang="en-US" sz="1200" dirty="0" smtClean="0"/>
              <a:t>15 runs across a year</a:t>
            </a:r>
          </a:p>
          <a:p>
            <a:pPr marL="0" indent="0">
              <a:buFont typeface="Wingdings" panose="05000000000000000000" pitchFamily="2" charset="2"/>
              <a:buNone/>
            </a:pPr>
            <a:endParaRPr lang="en-US" sz="1200" dirty="0" smtClean="0"/>
          </a:p>
        </p:txBody>
      </p:sp>
      <p:sp>
        <p:nvSpPr>
          <p:cNvPr id="4" name="Slide Number Placeholder 3"/>
          <p:cNvSpPr>
            <a:spLocks noGrp="1"/>
          </p:cNvSpPr>
          <p:nvPr>
            <p:ph type="sldNum" sz="quarter" idx="10"/>
          </p:nvPr>
        </p:nvSpPr>
        <p:spPr/>
        <p:txBody>
          <a:bodyPr/>
          <a:lstStyle/>
          <a:p>
            <a:fld id="{9C84038E-F81E-4D7E-BBA7-624BFE5CCE25}" type="slidenum">
              <a:rPr lang="en-US" smtClean="0"/>
              <a:t>7</a:t>
            </a:fld>
            <a:endParaRPr lang="en-US"/>
          </a:p>
        </p:txBody>
      </p:sp>
    </p:spTree>
    <p:extLst>
      <p:ext uri="{BB962C8B-B14F-4D97-AF65-F5344CB8AC3E}">
        <p14:creationId xmlns:p14="http://schemas.microsoft.com/office/powerpoint/2010/main" val="12450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 widths good, but you can see global retention time shifts</a:t>
            </a:r>
          </a:p>
          <a:p>
            <a:endParaRPr lang="en-US" dirty="0" smtClean="0"/>
          </a:p>
          <a:p>
            <a:r>
              <a:rPr lang="en-US" dirty="0" smtClean="0"/>
              <a:t>If residues are linear, but shifted, the likely pumps</a:t>
            </a:r>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8</a:t>
            </a:fld>
            <a:endParaRPr lang="en-US"/>
          </a:p>
        </p:txBody>
      </p:sp>
    </p:spTree>
    <p:extLst>
      <p:ext uri="{BB962C8B-B14F-4D97-AF65-F5344CB8AC3E}">
        <p14:creationId xmlns:p14="http://schemas.microsoft.com/office/powerpoint/2010/main" val="43238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84038E-F81E-4D7E-BBA7-624BFE5CCE25}" type="slidenum">
              <a:rPr lang="en-US" smtClean="0"/>
              <a:t>9</a:t>
            </a:fld>
            <a:endParaRPr lang="en-US"/>
          </a:p>
        </p:txBody>
      </p:sp>
    </p:spTree>
    <p:extLst>
      <p:ext uri="{BB962C8B-B14F-4D97-AF65-F5344CB8AC3E}">
        <p14:creationId xmlns:p14="http://schemas.microsoft.com/office/powerpoint/2010/main" val="2297109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88625" y="4495800"/>
            <a:ext cx="10225617" cy="838200"/>
          </a:xfrm>
        </p:spPr>
        <p:txBody>
          <a:bodyPr>
            <a:normAutofit/>
          </a:bodyPr>
          <a:lstStyle>
            <a:lvl1pPr>
              <a:defRPr sz="1600" baseline="0">
                <a:solidFill>
                  <a:schemeClr val="accent1">
                    <a:lumMod val="50000"/>
                  </a:schemeClr>
                </a:solidFill>
              </a:defRPr>
            </a:lvl1pPr>
          </a:lstStyle>
          <a:p>
            <a:pPr lvl="0"/>
            <a:r>
              <a:rPr lang="en-US" dirty="0" smtClean="0"/>
              <a:t>Click to edit Master text styles</a:t>
            </a:r>
          </a:p>
        </p:txBody>
      </p:sp>
      <p:sp>
        <p:nvSpPr>
          <p:cNvPr id="12" name="Text Placeholder 11"/>
          <p:cNvSpPr>
            <a:spLocks noGrp="1"/>
          </p:cNvSpPr>
          <p:nvPr>
            <p:ph type="body" sz="quarter" idx="11"/>
          </p:nvPr>
        </p:nvSpPr>
        <p:spPr>
          <a:xfrm>
            <a:off x="688623" y="3268136"/>
            <a:ext cx="10690583"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7373702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cap="none" baseline="0"/>
            </a:lvl1pPr>
          </a:lstStyle>
          <a:p>
            <a:r>
              <a:rPr lang="en-US" dirty="0" smtClean="0"/>
              <a:t>Click to edit Master title style</a:t>
            </a:r>
            <a:endParaRPr lang="en-US" dirty="0"/>
          </a:p>
        </p:txBody>
      </p:sp>
      <p:sp>
        <p:nvSpPr>
          <p:cNvPr id="3" name="Table Placeholder 2"/>
          <p:cNvSpPr>
            <a:spLocks noGrp="1"/>
          </p:cNvSpPr>
          <p:nvPr>
            <p:ph type="tbl" idx="1"/>
          </p:nvPr>
        </p:nvSpPr>
        <p:spPr>
          <a:xfrm>
            <a:off x="609600" y="1600206"/>
            <a:ext cx="10972800" cy="4525963"/>
          </a:xfrm>
        </p:spPr>
        <p:txBody>
          <a:bodyPr rtlCol="0">
            <a:normAutofit/>
          </a:bodyPr>
          <a:lstStyle/>
          <a:p>
            <a:pPr lvl="0"/>
            <a:endParaRPr lang="en-US" noProof="0" dirty="0" smtClean="0"/>
          </a:p>
        </p:txBody>
      </p:sp>
      <p:sp>
        <p:nvSpPr>
          <p:cNvPr id="4" name="Rectangle 4"/>
          <p:cNvSpPr>
            <a:spLocks noGrp="1" noChangeArrowheads="1"/>
          </p:cNvSpPr>
          <p:nvPr>
            <p:ph type="dt" sz="half" idx="10"/>
          </p:nvPr>
        </p:nvSpPr>
        <p:spPr>
          <a:xfrm>
            <a:off x="609600" y="6356361"/>
            <a:ext cx="2844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5" name="Rectangle 5"/>
          <p:cNvSpPr>
            <a:spLocks noGrp="1" noChangeArrowheads="1"/>
          </p:cNvSpPr>
          <p:nvPr>
            <p:ph type="ftr" sz="quarter" idx="11"/>
          </p:nvPr>
        </p:nvSpPr>
        <p:spPr>
          <a:xfrm>
            <a:off x="4165600" y="6356361"/>
            <a:ext cx="3860800" cy="365125"/>
          </a:xfrm>
          <a:prstGeom prst="rect">
            <a:avLst/>
          </a:prstGeom>
        </p:spPr>
        <p:txBody>
          <a:bodyPr/>
          <a:lstStyle>
            <a:lvl1pPr>
              <a:defRPr>
                <a:latin typeface="Arial" pitchFamily="34" charset="0"/>
                <a:cs typeface="+mn-cs"/>
              </a:defRPr>
            </a:lvl1pPr>
          </a:lstStyle>
          <a:p>
            <a:pPr fontAlgn="base">
              <a:spcBef>
                <a:spcPct val="0"/>
              </a:spcBef>
              <a:spcAft>
                <a:spcPct val="0"/>
              </a:spcAft>
              <a:defRPr/>
            </a:pPr>
            <a:endParaRPr lang="en-US" dirty="0">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43FC9E4D-C1DF-412F-A362-793D02D851A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2217668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8359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0517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6"/>
            <a:ext cx="10363200" cy="1470025"/>
          </a:xfrm>
        </p:spPr>
        <p:txBody>
          <a:bodyPr/>
          <a:lstStyle>
            <a:lvl1pPr>
              <a:defRPr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61"/>
            <a:ext cx="2844800" cy="365125"/>
          </a:xfrm>
          <a:prstGeom prst="rect">
            <a:avLst/>
          </a:prstGeom>
        </p:spPr>
        <p:txBody>
          <a:bodyPr/>
          <a:lstStyle>
            <a:lvl1pPr>
              <a:defRPr/>
            </a:lvl1pPr>
          </a:lstStyle>
          <a:p>
            <a:pPr>
              <a:defRPr/>
            </a:pPr>
            <a:fld id="{DE2AE870-1820-44E4-B76C-72844391AA9B}" type="datetimeFigureOut">
              <a:rPr lang="en-US">
                <a:solidFill>
                  <a:prstClr val="black"/>
                </a:solidFill>
              </a:rPr>
              <a:pPr>
                <a:defRPr/>
              </a:pPr>
              <a:t>5/22/2019</a:t>
            </a:fld>
            <a:endParaRPr lang="en-US">
              <a:solidFill>
                <a:prstClr val="black"/>
              </a:solidFill>
            </a:endParaRPr>
          </a:p>
        </p:txBody>
      </p:sp>
      <p:sp>
        <p:nvSpPr>
          <p:cNvPr id="5" name="Footer Placeholder 4"/>
          <p:cNvSpPr>
            <a:spLocks noGrp="1"/>
          </p:cNvSpPr>
          <p:nvPr>
            <p:ph type="ftr" sz="quarter" idx="11"/>
          </p:nvPr>
        </p:nvSpPr>
        <p:spPr>
          <a:xfrm>
            <a:off x="4165600" y="6356361"/>
            <a:ext cx="38608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9F661E5-E661-48F3-BFF8-870E2D3D7B1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669643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pic>
        <p:nvPicPr>
          <p:cNvPr id="5" name="Picture 10" descr="whitenis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6518286"/>
            <a:ext cx="94191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0" y="530225"/>
            <a:ext cx="76200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11277600" y="536575"/>
            <a:ext cx="914400" cy="1588"/>
          </a:xfrm>
          <a:prstGeom prst="lin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cxnSp>
      <p:sp>
        <p:nvSpPr>
          <p:cNvPr id="7" name="Text Placeholder 6"/>
          <p:cNvSpPr>
            <a:spLocks noGrp="1"/>
          </p:cNvSpPr>
          <p:nvPr>
            <p:ph type="body" sz="quarter" idx="13"/>
          </p:nvPr>
        </p:nvSpPr>
        <p:spPr>
          <a:xfrm>
            <a:off x="7620000" y="364066"/>
            <a:ext cx="3657600" cy="533400"/>
          </a:xfrm>
        </p:spPr>
        <p:txBody>
          <a:bodyPr/>
          <a:lstStyle>
            <a:lvl1pPr marL="0" indent="0" algn="ctr">
              <a:buNone/>
              <a:defRPr cap="all" baseline="0">
                <a:solidFill>
                  <a:schemeClr val="accent1">
                    <a:lumMod val="50000"/>
                  </a:schemeClr>
                </a:solidFill>
              </a:defRPr>
            </a:lvl1pPr>
          </a:lstStyle>
          <a:p>
            <a:pPr lvl="0"/>
            <a:r>
              <a:rPr lang="en-US" smtClean="0"/>
              <a:t>Click to edit Master text styles</a:t>
            </a:r>
          </a:p>
        </p:txBody>
      </p:sp>
      <p:sp>
        <p:nvSpPr>
          <p:cNvPr id="11" name="Text Placeholder 10"/>
          <p:cNvSpPr>
            <a:spLocks noGrp="1"/>
          </p:cNvSpPr>
          <p:nvPr>
            <p:ph type="body" sz="quarter" idx="14"/>
          </p:nvPr>
        </p:nvSpPr>
        <p:spPr>
          <a:xfrm>
            <a:off x="372528" y="668863"/>
            <a:ext cx="8534400" cy="381000"/>
          </a:xfrm>
        </p:spPr>
        <p:txBody>
          <a:bodyPr>
            <a:no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3" name="Text Placeholder 2"/>
          <p:cNvSpPr>
            <a:spLocks noGrp="1"/>
          </p:cNvSpPr>
          <p:nvPr>
            <p:ph type="body" sz="quarter" idx="15"/>
          </p:nvPr>
        </p:nvSpPr>
        <p:spPr>
          <a:xfrm>
            <a:off x="609600" y="1219200"/>
            <a:ext cx="54864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1"/>
          <p:cNvSpPr>
            <a:spLocks noGrp="1"/>
          </p:cNvSpPr>
          <p:nvPr>
            <p:ph type="sldNum" sz="quarter" idx="16"/>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D555C573-0867-4773-A2B5-ABBC8E03268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0938183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8000" y="609600"/>
            <a:ext cx="10464800" cy="5562600"/>
          </a:xfrm>
        </p:spPr>
        <p:txBody>
          <a:bodyPr/>
          <a:lstStyle>
            <a:lvl2pPr marL="742950" indent="-285750">
              <a:buFont typeface="Arial" pitchFamily="34" charset="0"/>
              <a:buChar char="•"/>
              <a:defRPr/>
            </a:lvl2pPr>
            <a:lvl3pPr marL="1200150" indent="-285750">
              <a:buFont typeface="Courier New" pitchFamily="49" charset="0"/>
              <a:buChar char="o"/>
              <a:defRPr sz="1500"/>
            </a:lvl3pPr>
            <a:lvl5pPr marL="2057400" indent="-228600">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11"/>
          <p:cNvSpPr>
            <a:spLocks noGrp="1"/>
          </p:cNvSpPr>
          <p:nvPr>
            <p:ph type="sldNum" sz="quarter" idx="14"/>
          </p:nvPr>
        </p:nvSpPr>
        <p:spPr>
          <a:xfrm>
            <a:off x="10972800" y="6429386"/>
            <a:ext cx="1219200" cy="365125"/>
          </a:xfrm>
        </p:spPr>
        <p:txBody>
          <a:bodyPr/>
          <a:lstStyle>
            <a:lvl1pPr>
              <a:defRPr>
                <a:solidFill>
                  <a:schemeClr val="bg1"/>
                </a:solidFill>
                <a:latin typeface="Helvetica" pitchFamily="34" charset="0"/>
                <a:cs typeface="Helvetica" pitchFamily="34" charset="0"/>
              </a:defRPr>
            </a:lvl1pPr>
          </a:lstStyle>
          <a:p>
            <a:pPr>
              <a:defRPr/>
            </a:pPr>
            <a:fld id="{6EAF96D3-6A7D-4E33-B108-5C9C5DB78DC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150188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74" y="1535113"/>
            <a:ext cx="5389033" cy="639762"/>
          </a:xfrm>
        </p:spPr>
        <p:txBody>
          <a:bodyPr rtlCol="0" anchor="b">
            <a:noAutofit/>
          </a:bodyPr>
          <a:lstStyle>
            <a:lvl1pPr>
              <a:defRPr lang="en-US" sz="1500" b="0" smtClean="0">
                <a:latin typeface="Helvetica" pitchFamily="34" charset="0"/>
                <a:cs typeface="Helvetica" pitchFamily="34" charset="0"/>
              </a:defRPr>
            </a:lvl1pPr>
          </a:lstStyle>
          <a:p>
            <a:pPr lvl="0"/>
            <a:r>
              <a:rPr lang="en-US" smtClean="0"/>
              <a:t>Click to edit Master text styles</a:t>
            </a:r>
          </a:p>
        </p:txBody>
      </p:sp>
      <p:sp>
        <p:nvSpPr>
          <p:cNvPr id="6" name="Content Placeholder 5"/>
          <p:cNvSpPr>
            <a:spLocks noGrp="1"/>
          </p:cNvSpPr>
          <p:nvPr>
            <p:ph sz="quarter" idx="4"/>
          </p:nvPr>
        </p:nvSpPr>
        <p:spPr>
          <a:xfrm>
            <a:off x="6193374" y="2174875"/>
            <a:ext cx="5389033"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2FA286FE-5272-4499-9D92-1F1134FB682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72048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15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766733" y="273061"/>
            <a:ext cx="6815667"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3" y="1435103"/>
            <a:ext cx="4011084"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4C7660-23B3-452B-8470-D22CE402FB2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2346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600" b="0" cap="none" baseline="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9422A96-4E02-473E-99C3-EE333EC87F0F}"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676724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cap="none" baseline="0"/>
            </a:lvl1pPr>
          </a:lstStyle>
          <a:p>
            <a:r>
              <a:rPr lang="en-US" dirty="0" smtClean="0"/>
              <a:t>Click to edit Master title style</a:t>
            </a:r>
            <a:endParaRPr lang="en-US" dirty="0"/>
          </a:p>
        </p:txBody>
      </p:sp>
      <p:sp>
        <p:nvSpPr>
          <p:cNvPr id="3" name="Rectangle 22"/>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latin typeface="+mn-lt"/>
                <a:cs typeface="+mn-cs"/>
              </a:defRPr>
            </a:lvl1pPr>
          </a:lstStyle>
          <a:p>
            <a:pPr>
              <a:defRPr/>
            </a:pPr>
            <a:endParaRPr dirty="0">
              <a:solidFill>
                <a:prstClr val="black"/>
              </a:solidFill>
            </a:endParaRPr>
          </a:p>
        </p:txBody>
      </p:sp>
      <p:sp>
        <p:nvSpPr>
          <p:cNvPr id="4" name="Rectangle 15"/>
          <p:cNvSpPr>
            <a:spLocks noGrp="1"/>
          </p:cNvSpPr>
          <p:nvPr>
            <p:ph type="sldNum" sz="quarter" idx="11"/>
          </p:nvPr>
        </p:nvSpPr>
        <p:spPr/>
        <p:txBody>
          <a:bodyPr/>
          <a:lstStyle>
            <a:lvl1pPr>
              <a:defRPr/>
            </a:lvl1pPr>
          </a:lstStyle>
          <a:p>
            <a:pPr>
              <a:defRPr/>
            </a:pPr>
            <a:fld id="{66A66492-BAF6-4AAD-AFAE-540AE087FD52}" type="slidenum">
              <a:rPr>
                <a:solidFill>
                  <a:prstClr val="white"/>
                </a:solidFill>
              </a:rPr>
              <a:pPr>
                <a:defRPr/>
              </a:pPr>
              <a:t>‹#›</a:t>
            </a:fld>
            <a:endParaRPr dirty="0">
              <a:solidFill>
                <a:prstClr val="white"/>
              </a:solidFill>
            </a:endParaRPr>
          </a:p>
        </p:txBody>
      </p:sp>
    </p:spTree>
    <p:extLst>
      <p:ext uri="{BB962C8B-B14F-4D97-AF65-F5344CB8AC3E}">
        <p14:creationId xmlns:p14="http://schemas.microsoft.com/office/powerpoint/2010/main" val="22547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49"/>
            <a:ext cx="109728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6874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803848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Master style title</a:t>
            </a:r>
            <a:endParaRPr lang="en-US" dirty="0"/>
          </a:p>
        </p:txBody>
      </p:sp>
      <p:sp>
        <p:nvSpPr>
          <p:cNvPr id="1028"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6" name="Slide Number Placeholder 5"/>
          <p:cNvSpPr>
            <a:spLocks noGrp="1"/>
          </p:cNvSpPr>
          <p:nvPr>
            <p:ph type="sldNum" sz="quarter" idx="4"/>
          </p:nvPr>
        </p:nvSpPr>
        <p:spPr>
          <a:xfrm>
            <a:off x="11074400" y="6408749"/>
            <a:ext cx="1068917" cy="365125"/>
          </a:xfrm>
          <a:prstGeom prst="rect">
            <a:avLst/>
          </a:prstGeom>
        </p:spPr>
        <p:txBody>
          <a:bodyPr vert="horz" lIns="91440" tIns="45720" rIns="91440" bIns="45720" rtlCol="0" anchor="ctr"/>
          <a:lstStyle>
            <a:lvl1pPr algn="r" fontAlgn="auto">
              <a:spcBef>
                <a:spcPts val="0"/>
              </a:spcBef>
              <a:spcAft>
                <a:spcPts val="0"/>
              </a:spcAft>
              <a:defRPr sz="1200">
                <a:solidFill>
                  <a:schemeClr val="bg1"/>
                </a:solidFill>
                <a:latin typeface="Helvetica" pitchFamily="34" charset="0"/>
                <a:cs typeface="Helvetica" pitchFamily="34" charset="0"/>
              </a:defRPr>
            </a:lvl1pPr>
          </a:lstStyle>
          <a:p>
            <a:pPr>
              <a:defRPr/>
            </a:pPr>
            <a:fld id="{9403B60B-6ED4-48C0-BE6B-C9A84BF79913}" type="slidenum">
              <a:rPr lang="en-US">
                <a:solidFill>
                  <a:prstClr val="white"/>
                </a:solidFill>
              </a:rPr>
              <a:pPr>
                <a:defRPr/>
              </a:pPr>
              <a:t>‹#›</a:t>
            </a:fld>
            <a:endParaRPr lang="en-US" dirty="0">
              <a:solidFill>
                <a:prstClr val="white"/>
              </a:solidFill>
            </a:endParaRPr>
          </a:p>
        </p:txBody>
      </p:sp>
      <p:sp>
        <p:nvSpPr>
          <p:cNvPr id="3" name="Rectangle 2"/>
          <p:cNvSpPr/>
          <p:nvPr userDrawn="1"/>
        </p:nvSpPr>
        <p:spPr>
          <a:xfrm>
            <a:off x="-42948" y="6375494"/>
            <a:ext cx="12297167" cy="498422"/>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0" name="Rectangle 9"/>
          <p:cNvSpPr/>
          <p:nvPr userDrawn="1"/>
        </p:nvSpPr>
        <p:spPr>
          <a:xfrm>
            <a:off x="-42948" y="-12307"/>
            <a:ext cx="12297167" cy="94753"/>
          </a:xfrm>
          <a:prstGeom prst="rect">
            <a:avLst/>
          </a:prstGeom>
          <a:solidFill>
            <a:srgbClr val="27386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298479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p:titleStyle>
    <p:bodyStyle>
      <a:lvl1pPr marL="342900" indent="-342900" algn="l" rtl="0" eaLnBrk="0" fontAlgn="base" hangingPunct="0">
        <a:spcBef>
          <a:spcPct val="20000"/>
        </a:spcBef>
        <a:spcAft>
          <a:spcPct val="0"/>
        </a:spcAft>
        <a:defRPr sz="1800" kern="1200">
          <a:solidFill>
            <a:schemeClr val="tx1"/>
          </a:solidFill>
          <a:latin typeface="Helvetica" pitchFamily="34" charset="0"/>
          <a:ea typeface="Helvetica" pitchFamily="34" charset="0"/>
          <a:cs typeface="Helvetica" pitchFamily="34" charset="0"/>
        </a:defRPr>
      </a:lvl1pPr>
      <a:lvl2pPr marL="742950" indent="-28575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2pPr>
      <a:lvl3pPr marL="1200150" indent="-285750" algn="l" rtl="0" eaLnBrk="0" fontAlgn="base" hangingPunct="0">
        <a:spcBef>
          <a:spcPct val="20000"/>
        </a:spcBef>
        <a:spcAft>
          <a:spcPct val="0"/>
        </a:spcAft>
        <a:buFont typeface="Courier New" pitchFamily="49" charset="0"/>
        <a:buChar char="o"/>
        <a:defRPr sz="1800" kern="1200">
          <a:solidFill>
            <a:schemeClr val="tx1"/>
          </a:solidFill>
          <a:latin typeface="Helvetica" pitchFamily="34" charset="0"/>
          <a:ea typeface="Helvetica" pitchFamily="34" charset="0"/>
          <a:cs typeface="Helvetica" pitchFamily="34" charset="0"/>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Helvetica" pitchFamily="34" charset="0"/>
          <a:ea typeface="Helvetica" pitchFamily="34" charset="0"/>
          <a:cs typeface="Helvetica" pitchFamily="34" charset="0"/>
        </a:defRPr>
      </a:lvl4pPr>
      <a:lvl5pPr marL="2114550" indent="-285750" algn="l" rtl="0" eaLnBrk="0" fontAlgn="base" hangingPunct="0">
        <a:spcBef>
          <a:spcPct val="20000"/>
        </a:spcBef>
        <a:spcAft>
          <a:spcPct val="0"/>
        </a:spcAft>
        <a:buFont typeface="Wingdings" pitchFamily="2" charset="2"/>
        <a:buChar char="§"/>
        <a:defRPr sz="1800" kern="1200">
          <a:solidFill>
            <a:schemeClr val="tx1"/>
          </a:solidFill>
          <a:latin typeface="Helvetica" pitchFamily="34" charset="0"/>
          <a:ea typeface="Helvetica" pitchFamily="34" charset="0"/>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6.emf"/><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274576"/>
            <a:ext cx="1905000" cy="1064559"/>
          </a:xfrm>
          <a:prstGeom prst="rect">
            <a:avLst/>
          </a:prstGeom>
        </p:spPr>
      </p:pic>
      <p:sp>
        <p:nvSpPr>
          <p:cNvPr id="6" name="Title 5"/>
          <p:cNvSpPr>
            <a:spLocks noGrp="1"/>
          </p:cNvSpPr>
          <p:nvPr>
            <p:ph type="title"/>
          </p:nvPr>
        </p:nvSpPr>
        <p:spPr>
          <a:xfrm>
            <a:off x="2362200" y="838200"/>
            <a:ext cx="7772400" cy="1143000"/>
          </a:xfrm>
        </p:spPr>
        <p:txBody>
          <a:bodyPr>
            <a:noAutofit/>
          </a:bodyPr>
          <a:lstStyle/>
          <a:p>
            <a:r>
              <a:rPr lang="en-US" sz="2400" b="1" cap="none" dirty="0"/>
              <a:t>QC </a:t>
            </a:r>
            <a:r>
              <a:rPr lang="en-US" sz="2400" b="1" cap="none" dirty="0" err="1"/>
              <a:t>Benchmarker</a:t>
            </a:r>
            <a:r>
              <a:rPr lang="en-US" sz="2400" b="1" cap="none" dirty="0"/>
              <a:t>: a streamlined web application to comprehensively evaluate instrument performance and direct troubleshooting</a:t>
            </a:r>
          </a:p>
        </p:txBody>
      </p:sp>
      <p:sp>
        <p:nvSpPr>
          <p:cNvPr id="2" name="TextBox 1"/>
          <p:cNvSpPr txBox="1"/>
          <p:nvPr/>
        </p:nvSpPr>
        <p:spPr>
          <a:xfrm>
            <a:off x="2362200" y="2743201"/>
            <a:ext cx="2281650" cy="1323439"/>
          </a:xfrm>
          <a:prstGeom prst="rect">
            <a:avLst/>
          </a:prstGeom>
          <a:noFill/>
        </p:spPr>
        <p:txBody>
          <a:bodyPr wrap="none" rtlCol="0">
            <a:spAutoFit/>
          </a:bodyPr>
          <a:lstStyle/>
          <a:p>
            <a:r>
              <a:rPr lang="en-US" sz="2000" dirty="0">
                <a:latin typeface="Helvetica" panose="020B0604020202020204" pitchFamily="34" charset="0"/>
                <a:cs typeface="Helvetica" panose="020B0604020202020204" pitchFamily="34" charset="0"/>
              </a:rPr>
              <a:t>Benjamin A. Neely</a:t>
            </a:r>
          </a:p>
          <a:p>
            <a:r>
              <a:rPr lang="en-US" sz="2000" dirty="0">
                <a:latin typeface="Helvetica" panose="020B0604020202020204" pitchFamily="34" charset="0"/>
                <a:cs typeface="Helvetica" panose="020B0604020202020204" pitchFamily="34" charset="0"/>
              </a:rPr>
              <a:t>Paul E. Anderson</a:t>
            </a:r>
          </a:p>
          <a:p>
            <a:r>
              <a:rPr lang="en-US" sz="2000" dirty="0">
                <a:latin typeface="Helvetica" panose="020B0604020202020204" pitchFamily="34" charset="0"/>
                <a:cs typeface="Helvetica" panose="020B0604020202020204" pitchFamily="34" charset="0"/>
              </a:rPr>
              <a:t>W. Clay Davis</a:t>
            </a:r>
          </a:p>
          <a:p>
            <a:r>
              <a:rPr lang="en-US" sz="2000" dirty="0">
                <a:latin typeface="Helvetica" panose="020B0604020202020204" pitchFamily="34" charset="0"/>
                <a:cs typeface="Helvetica" panose="020B0604020202020204" pitchFamily="34" charset="0"/>
              </a:rPr>
              <a:t>Magnus </a:t>
            </a:r>
            <a:r>
              <a:rPr lang="en-US" sz="2000" dirty="0" err="1">
                <a:latin typeface="Helvetica" panose="020B0604020202020204" pitchFamily="34" charset="0"/>
                <a:cs typeface="Helvetica" panose="020B0604020202020204" pitchFamily="34" charset="0"/>
              </a:rPr>
              <a:t>Palmblad</a:t>
            </a:r>
            <a:endParaRPr lang="en-US" sz="2000" dirty="0">
              <a:latin typeface="Helvetica" panose="020B0604020202020204" pitchFamily="34" charset="0"/>
              <a:cs typeface="Helvetica" panose="020B0604020202020204" pitchFamily="34" charset="0"/>
            </a:endParaRPr>
          </a:p>
        </p:txBody>
      </p:sp>
      <p:sp>
        <p:nvSpPr>
          <p:cNvPr id="3" name="TextBox 2"/>
          <p:cNvSpPr txBox="1"/>
          <p:nvPr/>
        </p:nvSpPr>
        <p:spPr>
          <a:xfrm>
            <a:off x="2362200" y="4800601"/>
            <a:ext cx="8039100" cy="1200329"/>
          </a:xfrm>
          <a:prstGeom prst="rect">
            <a:avLst/>
          </a:prstGeom>
          <a:noFill/>
        </p:spPr>
        <p:txBody>
          <a:bodyPr wrap="square" rtlCol="0">
            <a:spAutoFit/>
          </a:bodyPr>
          <a:lstStyle/>
          <a:p>
            <a:r>
              <a:rPr lang="en-US" i="1" dirty="0">
                <a:latin typeface="Helvetica" panose="020B0604020202020204" pitchFamily="34" charset="0"/>
                <a:cs typeface="Helvetica" panose="020B0604020202020204" pitchFamily="34" charset="0"/>
              </a:rPr>
              <a:t>Identification of certain commercial equipment, instruments, software or materials does not imply recommendation or endorsement by the National Institute of Standards and Technology, nor does it imply that the products identified are necessarily the best available for the purpose.</a:t>
            </a:r>
          </a:p>
        </p:txBody>
      </p:sp>
      <p:pic>
        <p:nvPicPr>
          <p:cNvPr id="5" name="Picture 8" descr="whitenis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509763"/>
            <a:ext cx="706516" cy="18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NISTlogo_oneline_whit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25" y="6547535"/>
            <a:ext cx="320357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istident_fleft_vec [Converte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404920"/>
            <a:ext cx="1524000" cy="5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 y="1819006"/>
            <a:ext cx="1905000" cy="5000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2476500"/>
            <a:ext cx="1905000" cy="1905000"/>
          </a:xfrm>
          <a:prstGeom prst="rect">
            <a:avLst/>
          </a:prstGeom>
        </p:spPr>
      </p:pic>
      <p:pic>
        <p:nvPicPr>
          <p:cNvPr id="11" name="Picture 10"/>
          <p:cNvPicPr>
            <a:picLocks noChangeAspect="1"/>
          </p:cNvPicPr>
          <p:nvPr/>
        </p:nvPicPr>
        <p:blipFill>
          <a:blip r:embed="rId9"/>
          <a:stretch>
            <a:fillRect/>
          </a:stretch>
        </p:blipFill>
        <p:spPr>
          <a:xfrm>
            <a:off x="10972800" y="2856619"/>
            <a:ext cx="952500" cy="1171575"/>
          </a:xfrm>
          <a:prstGeom prst="rect">
            <a:avLst/>
          </a:prstGeom>
        </p:spPr>
      </p:pic>
      <p:pic>
        <p:nvPicPr>
          <p:cNvPr id="12" name="Picture 11"/>
          <p:cNvPicPr>
            <a:picLocks noChangeAspect="1"/>
          </p:cNvPicPr>
          <p:nvPr/>
        </p:nvPicPr>
        <p:blipFill>
          <a:blip r:embed="rId10"/>
          <a:stretch>
            <a:fillRect/>
          </a:stretch>
        </p:blipFill>
        <p:spPr>
          <a:xfrm>
            <a:off x="9864416" y="2858057"/>
            <a:ext cx="1044315" cy="1170137"/>
          </a:xfrm>
          <a:prstGeom prst="rect">
            <a:avLst/>
          </a:prstGeom>
        </p:spPr>
      </p:pic>
      <p:pic>
        <p:nvPicPr>
          <p:cNvPr id="14" name="Picture 13"/>
          <p:cNvPicPr>
            <a:picLocks noChangeAspect="1"/>
          </p:cNvPicPr>
          <p:nvPr/>
        </p:nvPicPr>
        <p:blipFill>
          <a:blip r:embed="rId11"/>
          <a:stretch>
            <a:fillRect/>
          </a:stretch>
        </p:blipFill>
        <p:spPr>
          <a:xfrm>
            <a:off x="8825344" y="2856619"/>
            <a:ext cx="975002" cy="1171575"/>
          </a:xfrm>
          <a:prstGeom prst="rect">
            <a:avLst/>
          </a:prstGeom>
        </p:spPr>
      </p:pic>
      <p:sp>
        <p:nvSpPr>
          <p:cNvPr id="15" name="TextBox 14"/>
          <p:cNvSpPr txBox="1"/>
          <p:nvPr/>
        </p:nvSpPr>
        <p:spPr>
          <a:xfrm>
            <a:off x="8774931" y="1732936"/>
            <a:ext cx="3048000" cy="923330"/>
          </a:xfrm>
          <a:prstGeom prst="rect">
            <a:avLst/>
          </a:prstGeom>
          <a:noFill/>
        </p:spPr>
        <p:txBody>
          <a:bodyPr wrap="square" rtlCol="0">
            <a:spAutoFit/>
          </a:bodyPr>
          <a:lstStyle/>
          <a:p>
            <a:r>
              <a:rPr lang="en-US" dirty="0" smtClean="0">
                <a:solidFill>
                  <a:srgbClr val="FF0000"/>
                </a:solidFill>
              </a:rPr>
              <a:t>I am not planning on using pics, but I did think it was a fun idea for a second.</a:t>
            </a:r>
            <a:endParaRPr lang="en-US" dirty="0">
              <a:solidFill>
                <a:srgbClr val="FF0000"/>
              </a:solidFill>
            </a:endParaRPr>
          </a:p>
        </p:txBody>
      </p:sp>
    </p:spTree>
    <p:extLst>
      <p:ext uri="{BB962C8B-B14F-4D97-AF65-F5344CB8AC3E}">
        <p14:creationId xmlns:p14="http://schemas.microsoft.com/office/powerpoint/2010/main" val="10742070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Autocorrelation-based peak width determination</a:t>
            </a:r>
            <a:endParaRPr lang="en-US" sz="2400" cap="none"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pic>
        <p:nvPicPr>
          <p:cNvPr id="12" name="Picture 11"/>
          <p:cNvPicPr>
            <a:picLocks noChangeAspect="1"/>
          </p:cNvPicPr>
          <p:nvPr/>
        </p:nvPicPr>
        <p:blipFill>
          <a:blip r:embed="rId4"/>
          <a:stretch>
            <a:fillRect/>
          </a:stretch>
        </p:blipFill>
        <p:spPr>
          <a:xfrm>
            <a:off x="2667000" y="1509403"/>
            <a:ext cx="3234263" cy="3713040"/>
          </a:xfrm>
          <a:prstGeom prst="rect">
            <a:avLst/>
          </a:prstGeom>
        </p:spPr>
      </p:pic>
      <p:pic>
        <p:nvPicPr>
          <p:cNvPr id="13" name="Picture 12"/>
          <p:cNvPicPr>
            <a:picLocks noChangeAspect="1"/>
          </p:cNvPicPr>
          <p:nvPr/>
        </p:nvPicPr>
        <p:blipFill>
          <a:blip r:embed="rId5"/>
          <a:stretch>
            <a:fillRect/>
          </a:stretch>
        </p:blipFill>
        <p:spPr>
          <a:xfrm>
            <a:off x="6671737" y="1509403"/>
            <a:ext cx="3234263" cy="3713040"/>
          </a:xfrm>
          <a:prstGeom prst="rect">
            <a:avLst/>
          </a:prstGeom>
        </p:spPr>
      </p:pic>
      <p:sp>
        <p:nvSpPr>
          <p:cNvPr id="20" name="Freeform 8"/>
          <p:cNvSpPr>
            <a:spLocks/>
          </p:cNvSpPr>
          <p:nvPr/>
        </p:nvSpPr>
        <p:spPr bwMode="auto">
          <a:xfrm>
            <a:off x="3430501" y="1652836"/>
            <a:ext cx="2241550" cy="2855913"/>
          </a:xfrm>
          <a:custGeom>
            <a:avLst/>
            <a:gdLst>
              <a:gd name="T0" fmla="*/ 18 w 1412"/>
              <a:gd name="T1" fmla="*/ 1793 h 1799"/>
              <a:gd name="T2" fmla="*/ 43 w 1412"/>
              <a:gd name="T3" fmla="*/ 1780 h 1799"/>
              <a:gd name="T4" fmla="*/ 68 w 1412"/>
              <a:gd name="T5" fmla="*/ 1774 h 1799"/>
              <a:gd name="T6" fmla="*/ 92 w 1412"/>
              <a:gd name="T7" fmla="*/ 1756 h 1799"/>
              <a:gd name="T8" fmla="*/ 117 w 1412"/>
              <a:gd name="T9" fmla="*/ 1738 h 1799"/>
              <a:gd name="T10" fmla="*/ 141 w 1412"/>
              <a:gd name="T11" fmla="*/ 1719 h 1799"/>
              <a:gd name="T12" fmla="*/ 160 w 1412"/>
              <a:gd name="T13" fmla="*/ 1695 h 1799"/>
              <a:gd name="T14" fmla="*/ 184 w 1412"/>
              <a:gd name="T15" fmla="*/ 1658 h 1799"/>
              <a:gd name="T16" fmla="*/ 209 w 1412"/>
              <a:gd name="T17" fmla="*/ 1621 h 1799"/>
              <a:gd name="T18" fmla="*/ 233 w 1412"/>
              <a:gd name="T19" fmla="*/ 1578 h 1799"/>
              <a:gd name="T20" fmla="*/ 258 w 1412"/>
              <a:gd name="T21" fmla="*/ 1523 h 1799"/>
              <a:gd name="T22" fmla="*/ 282 w 1412"/>
              <a:gd name="T23" fmla="*/ 1467 h 1799"/>
              <a:gd name="T24" fmla="*/ 301 w 1412"/>
              <a:gd name="T25" fmla="*/ 1394 h 1799"/>
              <a:gd name="T26" fmla="*/ 325 w 1412"/>
              <a:gd name="T27" fmla="*/ 1320 h 1799"/>
              <a:gd name="T28" fmla="*/ 350 w 1412"/>
              <a:gd name="T29" fmla="*/ 1234 h 1799"/>
              <a:gd name="T30" fmla="*/ 374 w 1412"/>
              <a:gd name="T31" fmla="*/ 1148 h 1799"/>
              <a:gd name="T32" fmla="*/ 399 w 1412"/>
              <a:gd name="T33" fmla="*/ 1050 h 1799"/>
              <a:gd name="T34" fmla="*/ 424 w 1412"/>
              <a:gd name="T35" fmla="*/ 946 h 1799"/>
              <a:gd name="T36" fmla="*/ 442 w 1412"/>
              <a:gd name="T37" fmla="*/ 835 h 1799"/>
              <a:gd name="T38" fmla="*/ 467 w 1412"/>
              <a:gd name="T39" fmla="*/ 725 h 1799"/>
              <a:gd name="T40" fmla="*/ 491 w 1412"/>
              <a:gd name="T41" fmla="*/ 620 h 1799"/>
              <a:gd name="T42" fmla="*/ 516 w 1412"/>
              <a:gd name="T43" fmla="*/ 510 h 1799"/>
              <a:gd name="T44" fmla="*/ 540 w 1412"/>
              <a:gd name="T45" fmla="*/ 405 h 1799"/>
              <a:gd name="T46" fmla="*/ 565 w 1412"/>
              <a:gd name="T47" fmla="*/ 313 h 1799"/>
              <a:gd name="T48" fmla="*/ 583 w 1412"/>
              <a:gd name="T49" fmla="*/ 221 h 1799"/>
              <a:gd name="T50" fmla="*/ 608 w 1412"/>
              <a:gd name="T51" fmla="*/ 147 h 1799"/>
              <a:gd name="T52" fmla="*/ 632 w 1412"/>
              <a:gd name="T53" fmla="*/ 86 h 1799"/>
              <a:gd name="T54" fmla="*/ 657 w 1412"/>
              <a:gd name="T55" fmla="*/ 43 h 1799"/>
              <a:gd name="T56" fmla="*/ 681 w 1412"/>
              <a:gd name="T57" fmla="*/ 12 h 1799"/>
              <a:gd name="T58" fmla="*/ 706 w 1412"/>
              <a:gd name="T59" fmla="*/ 0 h 1799"/>
              <a:gd name="T60" fmla="*/ 731 w 1412"/>
              <a:gd name="T61" fmla="*/ 12 h 1799"/>
              <a:gd name="T62" fmla="*/ 749 w 1412"/>
              <a:gd name="T63" fmla="*/ 37 h 1799"/>
              <a:gd name="T64" fmla="*/ 773 w 1412"/>
              <a:gd name="T65" fmla="*/ 80 h 1799"/>
              <a:gd name="T66" fmla="*/ 798 w 1412"/>
              <a:gd name="T67" fmla="*/ 135 h 1799"/>
              <a:gd name="T68" fmla="*/ 823 w 1412"/>
              <a:gd name="T69" fmla="*/ 209 h 1799"/>
              <a:gd name="T70" fmla="*/ 847 w 1412"/>
              <a:gd name="T71" fmla="*/ 295 h 1799"/>
              <a:gd name="T72" fmla="*/ 872 w 1412"/>
              <a:gd name="T73" fmla="*/ 387 h 1799"/>
              <a:gd name="T74" fmla="*/ 890 w 1412"/>
              <a:gd name="T75" fmla="*/ 491 h 1799"/>
              <a:gd name="T76" fmla="*/ 915 w 1412"/>
              <a:gd name="T77" fmla="*/ 596 h 1799"/>
              <a:gd name="T78" fmla="*/ 939 w 1412"/>
              <a:gd name="T79" fmla="*/ 706 h 1799"/>
              <a:gd name="T80" fmla="*/ 964 w 1412"/>
              <a:gd name="T81" fmla="*/ 817 h 1799"/>
              <a:gd name="T82" fmla="*/ 988 w 1412"/>
              <a:gd name="T83" fmla="*/ 921 h 1799"/>
              <a:gd name="T84" fmla="*/ 1013 w 1412"/>
              <a:gd name="T85" fmla="*/ 1025 h 1799"/>
              <a:gd name="T86" fmla="*/ 1031 w 1412"/>
              <a:gd name="T87" fmla="*/ 1124 h 1799"/>
              <a:gd name="T88" fmla="*/ 1056 w 1412"/>
              <a:gd name="T89" fmla="*/ 1222 h 1799"/>
              <a:gd name="T90" fmla="*/ 1080 w 1412"/>
              <a:gd name="T91" fmla="*/ 1302 h 1799"/>
              <a:gd name="T92" fmla="*/ 1105 w 1412"/>
              <a:gd name="T93" fmla="*/ 1381 h 1799"/>
              <a:gd name="T94" fmla="*/ 1130 w 1412"/>
              <a:gd name="T95" fmla="*/ 1449 h 1799"/>
              <a:gd name="T96" fmla="*/ 1154 w 1412"/>
              <a:gd name="T97" fmla="*/ 1510 h 1799"/>
              <a:gd name="T98" fmla="*/ 1172 w 1412"/>
              <a:gd name="T99" fmla="*/ 1566 h 1799"/>
              <a:gd name="T100" fmla="*/ 1197 w 1412"/>
              <a:gd name="T101" fmla="*/ 1615 h 1799"/>
              <a:gd name="T102" fmla="*/ 1222 w 1412"/>
              <a:gd name="T103" fmla="*/ 1652 h 1799"/>
              <a:gd name="T104" fmla="*/ 1246 w 1412"/>
              <a:gd name="T105" fmla="*/ 1688 h 1799"/>
              <a:gd name="T106" fmla="*/ 1271 w 1412"/>
              <a:gd name="T107" fmla="*/ 1713 h 1799"/>
              <a:gd name="T108" fmla="*/ 1295 w 1412"/>
              <a:gd name="T109" fmla="*/ 1738 h 1799"/>
              <a:gd name="T110" fmla="*/ 1314 w 1412"/>
              <a:gd name="T111" fmla="*/ 1756 h 1799"/>
              <a:gd name="T112" fmla="*/ 1338 w 1412"/>
              <a:gd name="T113" fmla="*/ 1768 h 1799"/>
              <a:gd name="T114" fmla="*/ 1363 w 1412"/>
              <a:gd name="T115" fmla="*/ 1780 h 1799"/>
              <a:gd name="T116" fmla="*/ 1387 w 1412"/>
              <a:gd name="T117" fmla="*/ 1787 h 1799"/>
              <a:gd name="T118" fmla="*/ 1412 w 1412"/>
              <a:gd name="T119" fmla="*/ 1799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12" h="1799">
                <a:moveTo>
                  <a:pt x="0" y="1799"/>
                </a:moveTo>
                <a:lnTo>
                  <a:pt x="0" y="1799"/>
                </a:lnTo>
                <a:lnTo>
                  <a:pt x="6" y="1799"/>
                </a:lnTo>
                <a:lnTo>
                  <a:pt x="6" y="1793"/>
                </a:lnTo>
                <a:lnTo>
                  <a:pt x="6" y="1793"/>
                </a:lnTo>
                <a:lnTo>
                  <a:pt x="12" y="1793"/>
                </a:lnTo>
                <a:lnTo>
                  <a:pt x="12" y="1793"/>
                </a:lnTo>
                <a:lnTo>
                  <a:pt x="18" y="1793"/>
                </a:lnTo>
                <a:lnTo>
                  <a:pt x="18" y="1793"/>
                </a:lnTo>
                <a:lnTo>
                  <a:pt x="18" y="1793"/>
                </a:lnTo>
                <a:lnTo>
                  <a:pt x="25" y="1793"/>
                </a:lnTo>
                <a:lnTo>
                  <a:pt x="25" y="1787"/>
                </a:lnTo>
                <a:lnTo>
                  <a:pt x="25" y="1787"/>
                </a:lnTo>
                <a:lnTo>
                  <a:pt x="31" y="1787"/>
                </a:lnTo>
                <a:lnTo>
                  <a:pt x="31" y="1787"/>
                </a:lnTo>
                <a:lnTo>
                  <a:pt x="37" y="1787"/>
                </a:lnTo>
                <a:lnTo>
                  <a:pt x="37" y="1787"/>
                </a:lnTo>
                <a:lnTo>
                  <a:pt x="37" y="1787"/>
                </a:lnTo>
                <a:lnTo>
                  <a:pt x="43" y="1780"/>
                </a:lnTo>
                <a:lnTo>
                  <a:pt x="43" y="1780"/>
                </a:lnTo>
                <a:lnTo>
                  <a:pt x="49" y="1780"/>
                </a:lnTo>
                <a:lnTo>
                  <a:pt x="49" y="1780"/>
                </a:lnTo>
                <a:lnTo>
                  <a:pt x="49" y="1780"/>
                </a:lnTo>
                <a:lnTo>
                  <a:pt x="55" y="1780"/>
                </a:lnTo>
                <a:lnTo>
                  <a:pt x="55" y="1774"/>
                </a:lnTo>
                <a:lnTo>
                  <a:pt x="55" y="1774"/>
                </a:lnTo>
                <a:lnTo>
                  <a:pt x="61" y="1774"/>
                </a:lnTo>
                <a:lnTo>
                  <a:pt x="61" y="1774"/>
                </a:lnTo>
                <a:lnTo>
                  <a:pt x="68" y="1774"/>
                </a:lnTo>
                <a:lnTo>
                  <a:pt x="68" y="1774"/>
                </a:lnTo>
                <a:lnTo>
                  <a:pt x="68" y="1768"/>
                </a:lnTo>
                <a:lnTo>
                  <a:pt x="74" y="1768"/>
                </a:lnTo>
                <a:lnTo>
                  <a:pt x="74" y="1768"/>
                </a:lnTo>
                <a:lnTo>
                  <a:pt x="80" y="1768"/>
                </a:lnTo>
                <a:lnTo>
                  <a:pt x="80" y="1762"/>
                </a:lnTo>
                <a:lnTo>
                  <a:pt x="80" y="1762"/>
                </a:lnTo>
                <a:lnTo>
                  <a:pt x="86" y="1762"/>
                </a:lnTo>
                <a:lnTo>
                  <a:pt x="86" y="1762"/>
                </a:lnTo>
                <a:lnTo>
                  <a:pt x="86" y="1756"/>
                </a:lnTo>
                <a:lnTo>
                  <a:pt x="92" y="1756"/>
                </a:lnTo>
                <a:lnTo>
                  <a:pt x="92" y="1756"/>
                </a:lnTo>
                <a:lnTo>
                  <a:pt x="98" y="1756"/>
                </a:lnTo>
                <a:lnTo>
                  <a:pt x="98" y="1750"/>
                </a:lnTo>
                <a:lnTo>
                  <a:pt x="98" y="1750"/>
                </a:lnTo>
                <a:lnTo>
                  <a:pt x="104" y="1750"/>
                </a:lnTo>
                <a:lnTo>
                  <a:pt x="104" y="1750"/>
                </a:lnTo>
                <a:lnTo>
                  <a:pt x="111" y="1744"/>
                </a:lnTo>
                <a:lnTo>
                  <a:pt x="111" y="1744"/>
                </a:lnTo>
                <a:lnTo>
                  <a:pt x="111" y="1744"/>
                </a:lnTo>
                <a:lnTo>
                  <a:pt x="117" y="1738"/>
                </a:lnTo>
                <a:lnTo>
                  <a:pt x="117" y="1738"/>
                </a:lnTo>
                <a:lnTo>
                  <a:pt x="117" y="1738"/>
                </a:lnTo>
                <a:lnTo>
                  <a:pt x="123" y="1731"/>
                </a:lnTo>
                <a:lnTo>
                  <a:pt x="123" y="1731"/>
                </a:lnTo>
                <a:lnTo>
                  <a:pt x="129" y="1731"/>
                </a:lnTo>
                <a:lnTo>
                  <a:pt x="129" y="1725"/>
                </a:lnTo>
                <a:lnTo>
                  <a:pt x="129" y="1725"/>
                </a:lnTo>
                <a:lnTo>
                  <a:pt x="135" y="1725"/>
                </a:lnTo>
                <a:lnTo>
                  <a:pt x="135" y="1719"/>
                </a:lnTo>
                <a:lnTo>
                  <a:pt x="141" y="1719"/>
                </a:lnTo>
                <a:lnTo>
                  <a:pt x="141" y="1713"/>
                </a:lnTo>
                <a:lnTo>
                  <a:pt x="141" y="1713"/>
                </a:lnTo>
                <a:lnTo>
                  <a:pt x="147" y="1713"/>
                </a:lnTo>
                <a:lnTo>
                  <a:pt x="147" y="1707"/>
                </a:lnTo>
                <a:lnTo>
                  <a:pt x="147" y="1707"/>
                </a:lnTo>
                <a:lnTo>
                  <a:pt x="153" y="1701"/>
                </a:lnTo>
                <a:lnTo>
                  <a:pt x="153" y="1701"/>
                </a:lnTo>
                <a:lnTo>
                  <a:pt x="160" y="1695"/>
                </a:lnTo>
                <a:lnTo>
                  <a:pt x="160" y="1695"/>
                </a:lnTo>
                <a:lnTo>
                  <a:pt x="160" y="1695"/>
                </a:lnTo>
                <a:lnTo>
                  <a:pt x="166" y="1688"/>
                </a:lnTo>
                <a:lnTo>
                  <a:pt x="166" y="1688"/>
                </a:lnTo>
                <a:lnTo>
                  <a:pt x="172" y="1682"/>
                </a:lnTo>
                <a:lnTo>
                  <a:pt x="172" y="1682"/>
                </a:lnTo>
                <a:lnTo>
                  <a:pt x="172" y="1676"/>
                </a:lnTo>
                <a:lnTo>
                  <a:pt x="178" y="1670"/>
                </a:lnTo>
                <a:lnTo>
                  <a:pt x="178" y="1670"/>
                </a:lnTo>
                <a:lnTo>
                  <a:pt x="178" y="1664"/>
                </a:lnTo>
                <a:lnTo>
                  <a:pt x="184" y="1664"/>
                </a:lnTo>
                <a:lnTo>
                  <a:pt x="184" y="1658"/>
                </a:lnTo>
                <a:lnTo>
                  <a:pt x="190" y="1658"/>
                </a:lnTo>
                <a:lnTo>
                  <a:pt x="190" y="1652"/>
                </a:lnTo>
                <a:lnTo>
                  <a:pt x="190" y="1652"/>
                </a:lnTo>
                <a:lnTo>
                  <a:pt x="196" y="1645"/>
                </a:lnTo>
                <a:lnTo>
                  <a:pt x="196" y="1639"/>
                </a:lnTo>
                <a:lnTo>
                  <a:pt x="196" y="1639"/>
                </a:lnTo>
                <a:lnTo>
                  <a:pt x="203" y="1633"/>
                </a:lnTo>
                <a:lnTo>
                  <a:pt x="203" y="1627"/>
                </a:lnTo>
                <a:lnTo>
                  <a:pt x="209" y="1627"/>
                </a:lnTo>
                <a:lnTo>
                  <a:pt x="209" y="1621"/>
                </a:lnTo>
                <a:lnTo>
                  <a:pt x="209" y="1615"/>
                </a:lnTo>
                <a:lnTo>
                  <a:pt x="215" y="1615"/>
                </a:lnTo>
                <a:lnTo>
                  <a:pt x="215" y="1609"/>
                </a:lnTo>
                <a:lnTo>
                  <a:pt x="221" y="1602"/>
                </a:lnTo>
                <a:lnTo>
                  <a:pt x="221" y="1602"/>
                </a:lnTo>
                <a:lnTo>
                  <a:pt x="221" y="1596"/>
                </a:lnTo>
                <a:lnTo>
                  <a:pt x="227" y="1590"/>
                </a:lnTo>
                <a:lnTo>
                  <a:pt x="227" y="1584"/>
                </a:lnTo>
                <a:lnTo>
                  <a:pt x="227" y="1584"/>
                </a:lnTo>
                <a:lnTo>
                  <a:pt x="233" y="1578"/>
                </a:lnTo>
                <a:lnTo>
                  <a:pt x="233" y="1572"/>
                </a:lnTo>
                <a:lnTo>
                  <a:pt x="239" y="1566"/>
                </a:lnTo>
                <a:lnTo>
                  <a:pt x="239" y="1559"/>
                </a:lnTo>
                <a:lnTo>
                  <a:pt x="239" y="1559"/>
                </a:lnTo>
                <a:lnTo>
                  <a:pt x="246" y="1553"/>
                </a:lnTo>
                <a:lnTo>
                  <a:pt x="246" y="1547"/>
                </a:lnTo>
                <a:lnTo>
                  <a:pt x="252" y="1541"/>
                </a:lnTo>
                <a:lnTo>
                  <a:pt x="252" y="1535"/>
                </a:lnTo>
                <a:lnTo>
                  <a:pt x="252" y="1529"/>
                </a:lnTo>
                <a:lnTo>
                  <a:pt x="258" y="1523"/>
                </a:lnTo>
                <a:lnTo>
                  <a:pt x="258" y="1517"/>
                </a:lnTo>
                <a:lnTo>
                  <a:pt x="258" y="1510"/>
                </a:lnTo>
                <a:lnTo>
                  <a:pt x="264" y="1510"/>
                </a:lnTo>
                <a:lnTo>
                  <a:pt x="264" y="1504"/>
                </a:lnTo>
                <a:lnTo>
                  <a:pt x="270" y="1498"/>
                </a:lnTo>
                <a:lnTo>
                  <a:pt x="270" y="1492"/>
                </a:lnTo>
                <a:lnTo>
                  <a:pt x="270" y="1486"/>
                </a:lnTo>
                <a:lnTo>
                  <a:pt x="276" y="1480"/>
                </a:lnTo>
                <a:lnTo>
                  <a:pt x="276" y="1474"/>
                </a:lnTo>
                <a:lnTo>
                  <a:pt x="282" y="1467"/>
                </a:lnTo>
                <a:lnTo>
                  <a:pt x="282" y="1461"/>
                </a:lnTo>
                <a:lnTo>
                  <a:pt x="282" y="1449"/>
                </a:lnTo>
                <a:lnTo>
                  <a:pt x="289" y="1443"/>
                </a:lnTo>
                <a:lnTo>
                  <a:pt x="289" y="1437"/>
                </a:lnTo>
                <a:lnTo>
                  <a:pt x="289" y="1431"/>
                </a:lnTo>
                <a:lnTo>
                  <a:pt x="295" y="1424"/>
                </a:lnTo>
                <a:lnTo>
                  <a:pt x="295" y="1418"/>
                </a:lnTo>
                <a:lnTo>
                  <a:pt x="301" y="1412"/>
                </a:lnTo>
                <a:lnTo>
                  <a:pt x="301" y="1406"/>
                </a:lnTo>
                <a:lnTo>
                  <a:pt x="301" y="1394"/>
                </a:lnTo>
                <a:lnTo>
                  <a:pt x="307" y="1388"/>
                </a:lnTo>
                <a:lnTo>
                  <a:pt x="307" y="1381"/>
                </a:lnTo>
                <a:lnTo>
                  <a:pt x="313" y="1375"/>
                </a:lnTo>
                <a:lnTo>
                  <a:pt x="313" y="1369"/>
                </a:lnTo>
                <a:lnTo>
                  <a:pt x="313" y="1357"/>
                </a:lnTo>
                <a:lnTo>
                  <a:pt x="319" y="1351"/>
                </a:lnTo>
                <a:lnTo>
                  <a:pt x="319" y="1345"/>
                </a:lnTo>
                <a:lnTo>
                  <a:pt x="319" y="1338"/>
                </a:lnTo>
                <a:lnTo>
                  <a:pt x="325" y="1326"/>
                </a:lnTo>
                <a:lnTo>
                  <a:pt x="325" y="1320"/>
                </a:lnTo>
                <a:lnTo>
                  <a:pt x="332" y="1314"/>
                </a:lnTo>
                <a:lnTo>
                  <a:pt x="332" y="1302"/>
                </a:lnTo>
                <a:lnTo>
                  <a:pt x="332" y="1296"/>
                </a:lnTo>
                <a:lnTo>
                  <a:pt x="338" y="1289"/>
                </a:lnTo>
                <a:lnTo>
                  <a:pt x="338" y="1277"/>
                </a:lnTo>
                <a:lnTo>
                  <a:pt x="344" y="1271"/>
                </a:lnTo>
                <a:lnTo>
                  <a:pt x="344" y="1265"/>
                </a:lnTo>
                <a:lnTo>
                  <a:pt x="344" y="1253"/>
                </a:lnTo>
                <a:lnTo>
                  <a:pt x="350" y="1246"/>
                </a:lnTo>
                <a:lnTo>
                  <a:pt x="350" y="1234"/>
                </a:lnTo>
                <a:lnTo>
                  <a:pt x="350" y="1228"/>
                </a:lnTo>
                <a:lnTo>
                  <a:pt x="356" y="1222"/>
                </a:lnTo>
                <a:lnTo>
                  <a:pt x="356" y="1210"/>
                </a:lnTo>
                <a:lnTo>
                  <a:pt x="362" y="1203"/>
                </a:lnTo>
                <a:lnTo>
                  <a:pt x="362" y="1191"/>
                </a:lnTo>
                <a:lnTo>
                  <a:pt x="362" y="1185"/>
                </a:lnTo>
                <a:lnTo>
                  <a:pt x="368" y="1173"/>
                </a:lnTo>
                <a:lnTo>
                  <a:pt x="368" y="1167"/>
                </a:lnTo>
                <a:lnTo>
                  <a:pt x="374" y="1154"/>
                </a:lnTo>
                <a:lnTo>
                  <a:pt x="374" y="1148"/>
                </a:lnTo>
                <a:lnTo>
                  <a:pt x="374" y="1136"/>
                </a:lnTo>
                <a:lnTo>
                  <a:pt x="381" y="1124"/>
                </a:lnTo>
                <a:lnTo>
                  <a:pt x="381" y="1117"/>
                </a:lnTo>
                <a:lnTo>
                  <a:pt x="381" y="1105"/>
                </a:lnTo>
                <a:lnTo>
                  <a:pt x="387" y="1099"/>
                </a:lnTo>
                <a:lnTo>
                  <a:pt x="387" y="1087"/>
                </a:lnTo>
                <a:lnTo>
                  <a:pt x="393" y="1081"/>
                </a:lnTo>
                <a:lnTo>
                  <a:pt x="393" y="1068"/>
                </a:lnTo>
                <a:lnTo>
                  <a:pt x="393" y="1056"/>
                </a:lnTo>
                <a:lnTo>
                  <a:pt x="399" y="1050"/>
                </a:lnTo>
                <a:lnTo>
                  <a:pt x="399" y="1038"/>
                </a:lnTo>
                <a:lnTo>
                  <a:pt x="405" y="1025"/>
                </a:lnTo>
                <a:lnTo>
                  <a:pt x="405" y="1019"/>
                </a:lnTo>
                <a:lnTo>
                  <a:pt x="405" y="1007"/>
                </a:lnTo>
                <a:lnTo>
                  <a:pt x="411" y="995"/>
                </a:lnTo>
                <a:lnTo>
                  <a:pt x="411" y="989"/>
                </a:lnTo>
                <a:lnTo>
                  <a:pt x="411" y="976"/>
                </a:lnTo>
                <a:lnTo>
                  <a:pt x="417" y="964"/>
                </a:lnTo>
                <a:lnTo>
                  <a:pt x="417" y="958"/>
                </a:lnTo>
                <a:lnTo>
                  <a:pt x="424" y="946"/>
                </a:lnTo>
                <a:lnTo>
                  <a:pt x="424" y="933"/>
                </a:lnTo>
                <a:lnTo>
                  <a:pt x="424" y="921"/>
                </a:lnTo>
                <a:lnTo>
                  <a:pt x="430" y="915"/>
                </a:lnTo>
                <a:lnTo>
                  <a:pt x="430" y="903"/>
                </a:lnTo>
                <a:lnTo>
                  <a:pt x="436" y="890"/>
                </a:lnTo>
                <a:lnTo>
                  <a:pt x="436" y="878"/>
                </a:lnTo>
                <a:lnTo>
                  <a:pt x="436" y="872"/>
                </a:lnTo>
                <a:lnTo>
                  <a:pt x="442" y="860"/>
                </a:lnTo>
                <a:lnTo>
                  <a:pt x="442" y="847"/>
                </a:lnTo>
                <a:lnTo>
                  <a:pt x="442" y="835"/>
                </a:lnTo>
                <a:lnTo>
                  <a:pt x="448" y="829"/>
                </a:lnTo>
                <a:lnTo>
                  <a:pt x="448" y="817"/>
                </a:lnTo>
                <a:lnTo>
                  <a:pt x="454" y="804"/>
                </a:lnTo>
                <a:lnTo>
                  <a:pt x="454" y="792"/>
                </a:lnTo>
                <a:lnTo>
                  <a:pt x="454" y="780"/>
                </a:lnTo>
                <a:lnTo>
                  <a:pt x="460" y="774"/>
                </a:lnTo>
                <a:lnTo>
                  <a:pt x="460" y="761"/>
                </a:lnTo>
                <a:lnTo>
                  <a:pt x="467" y="749"/>
                </a:lnTo>
                <a:lnTo>
                  <a:pt x="467" y="737"/>
                </a:lnTo>
                <a:lnTo>
                  <a:pt x="467" y="725"/>
                </a:lnTo>
                <a:lnTo>
                  <a:pt x="473" y="718"/>
                </a:lnTo>
                <a:lnTo>
                  <a:pt x="473" y="706"/>
                </a:lnTo>
                <a:lnTo>
                  <a:pt x="473" y="694"/>
                </a:lnTo>
                <a:lnTo>
                  <a:pt x="479" y="682"/>
                </a:lnTo>
                <a:lnTo>
                  <a:pt x="479" y="675"/>
                </a:lnTo>
                <a:lnTo>
                  <a:pt x="485" y="663"/>
                </a:lnTo>
                <a:lnTo>
                  <a:pt x="485" y="651"/>
                </a:lnTo>
                <a:lnTo>
                  <a:pt x="485" y="639"/>
                </a:lnTo>
                <a:lnTo>
                  <a:pt x="491" y="626"/>
                </a:lnTo>
                <a:lnTo>
                  <a:pt x="491" y="620"/>
                </a:lnTo>
                <a:lnTo>
                  <a:pt x="491" y="608"/>
                </a:lnTo>
                <a:lnTo>
                  <a:pt x="497" y="596"/>
                </a:lnTo>
                <a:lnTo>
                  <a:pt x="497" y="583"/>
                </a:lnTo>
                <a:lnTo>
                  <a:pt x="503" y="577"/>
                </a:lnTo>
                <a:lnTo>
                  <a:pt x="503" y="565"/>
                </a:lnTo>
                <a:lnTo>
                  <a:pt x="503" y="553"/>
                </a:lnTo>
                <a:lnTo>
                  <a:pt x="510" y="540"/>
                </a:lnTo>
                <a:lnTo>
                  <a:pt x="510" y="528"/>
                </a:lnTo>
                <a:lnTo>
                  <a:pt x="516" y="522"/>
                </a:lnTo>
                <a:lnTo>
                  <a:pt x="516" y="510"/>
                </a:lnTo>
                <a:lnTo>
                  <a:pt x="516" y="497"/>
                </a:lnTo>
                <a:lnTo>
                  <a:pt x="522" y="491"/>
                </a:lnTo>
                <a:lnTo>
                  <a:pt x="522" y="479"/>
                </a:lnTo>
                <a:lnTo>
                  <a:pt x="522" y="467"/>
                </a:lnTo>
                <a:lnTo>
                  <a:pt x="528" y="461"/>
                </a:lnTo>
                <a:lnTo>
                  <a:pt x="528" y="448"/>
                </a:lnTo>
                <a:lnTo>
                  <a:pt x="534" y="436"/>
                </a:lnTo>
                <a:lnTo>
                  <a:pt x="534" y="430"/>
                </a:lnTo>
                <a:lnTo>
                  <a:pt x="534" y="418"/>
                </a:lnTo>
                <a:lnTo>
                  <a:pt x="540" y="405"/>
                </a:lnTo>
                <a:lnTo>
                  <a:pt x="540" y="399"/>
                </a:lnTo>
                <a:lnTo>
                  <a:pt x="546" y="387"/>
                </a:lnTo>
                <a:lnTo>
                  <a:pt x="546" y="375"/>
                </a:lnTo>
                <a:lnTo>
                  <a:pt x="546" y="369"/>
                </a:lnTo>
                <a:lnTo>
                  <a:pt x="552" y="356"/>
                </a:lnTo>
                <a:lnTo>
                  <a:pt x="552" y="350"/>
                </a:lnTo>
                <a:lnTo>
                  <a:pt x="552" y="338"/>
                </a:lnTo>
                <a:lnTo>
                  <a:pt x="559" y="332"/>
                </a:lnTo>
                <a:lnTo>
                  <a:pt x="559" y="319"/>
                </a:lnTo>
                <a:lnTo>
                  <a:pt x="565" y="313"/>
                </a:lnTo>
                <a:lnTo>
                  <a:pt x="565" y="301"/>
                </a:lnTo>
                <a:lnTo>
                  <a:pt x="565" y="295"/>
                </a:lnTo>
                <a:lnTo>
                  <a:pt x="571" y="283"/>
                </a:lnTo>
                <a:lnTo>
                  <a:pt x="571" y="276"/>
                </a:lnTo>
                <a:lnTo>
                  <a:pt x="577" y="264"/>
                </a:lnTo>
                <a:lnTo>
                  <a:pt x="577" y="258"/>
                </a:lnTo>
                <a:lnTo>
                  <a:pt x="577" y="246"/>
                </a:lnTo>
                <a:lnTo>
                  <a:pt x="583" y="240"/>
                </a:lnTo>
                <a:lnTo>
                  <a:pt x="583" y="233"/>
                </a:lnTo>
                <a:lnTo>
                  <a:pt x="583" y="221"/>
                </a:lnTo>
                <a:lnTo>
                  <a:pt x="589" y="215"/>
                </a:lnTo>
                <a:lnTo>
                  <a:pt x="589" y="209"/>
                </a:lnTo>
                <a:lnTo>
                  <a:pt x="595" y="203"/>
                </a:lnTo>
                <a:lnTo>
                  <a:pt x="595" y="190"/>
                </a:lnTo>
                <a:lnTo>
                  <a:pt x="595" y="184"/>
                </a:lnTo>
                <a:lnTo>
                  <a:pt x="602" y="178"/>
                </a:lnTo>
                <a:lnTo>
                  <a:pt x="602" y="172"/>
                </a:lnTo>
                <a:lnTo>
                  <a:pt x="608" y="160"/>
                </a:lnTo>
                <a:lnTo>
                  <a:pt x="608" y="154"/>
                </a:lnTo>
                <a:lnTo>
                  <a:pt x="608" y="147"/>
                </a:lnTo>
                <a:lnTo>
                  <a:pt x="614" y="141"/>
                </a:lnTo>
                <a:lnTo>
                  <a:pt x="614" y="135"/>
                </a:lnTo>
                <a:lnTo>
                  <a:pt x="614" y="129"/>
                </a:lnTo>
                <a:lnTo>
                  <a:pt x="620" y="123"/>
                </a:lnTo>
                <a:lnTo>
                  <a:pt x="620" y="117"/>
                </a:lnTo>
                <a:lnTo>
                  <a:pt x="626" y="111"/>
                </a:lnTo>
                <a:lnTo>
                  <a:pt x="626" y="105"/>
                </a:lnTo>
                <a:lnTo>
                  <a:pt x="626" y="98"/>
                </a:lnTo>
                <a:lnTo>
                  <a:pt x="632" y="92"/>
                </a:lnTo>
                <a:lnTo>
                  <a:pt x="632" y="86"/>
                </a:lnTo>
                <a:lnTo>
                  <a:pt x="638" y="80"/>
                </a:lnTo>
                <a:lnTo>
                  <a:pt x="638" y="80"/>
                </a:lnTo>
                <a:lnTo>
                  <a:pt x="638" y="74"/>
                </a:lnTo>
                <a:lnTo>
                  <a:pt x="645" y="68"/>
                </a:lnTo>
                <a:lnTo>
                  <a:pt x="645" y="62"/>
                </a:lnTo>
                <a:lnTo>
                  <a:pt x="645" y="55"/>
                </a:lnTo>
                <a:lnTo>
                  <a:pt x="651" y="55"/>
                </a:lnTo>
                <a:lnTo>
                  <a:pt x="651" y="49"/>
                </a:lnTo>
                <a:lnTo>
                  <a:pt x="657" y="43"/>
                </a:lnTo>
                <a:lnTo>
                  <a:pt x="657" y="43"/>
                </a:lnTo>
                <a:lnTo>
                  <a:pt x="657" y="37"/>
                </a:lnTo>
                <a:lnTo>
                  <a:pt x="663" y="37"/>
                </a:lnTo>
                <a:lnTo>
                  <a:pt x="663" y="31"/>
                </a:lnTo>
                <a:lnTo>
                  <a:pt x="669" y="31"/>
                </a:lnTo>
                <a:lnTo>
                  <a:pt x="669" y="25"/>
                </a:lnTo>
                <a:lnTo>
                  <a:pt x="669" y="25"/>
                </a:lnTo>
                <a:lnTo>
                  <a:pt x="675" y="19"/>
                </a:lnTo>
                <a:lnTo>
                  <a:pt x="675" y="19"/>
                </a:lnTo>
                <a:lnTo>
                  <a:pt x="675" y="12"/>
                </a:lnTo>
                <a:lnTo>
                  <a:pt x="681" y="12"/>
                </a:lnTo>
                <a:lnTo>
                  <a:pt x="681" y="12"/>
                </a:lnTo>
                <a:lnTo>
                  <a:pt x="688" y="12"/>
                </a:lnTo>
                <a:lnTo>
                  <a:pt x="688" y="6"/>
                </a:lnTo>
                <a:lnTo>
                  <a:pt x="688" y="6"/>
                </a:lnTo>
                <a:lnTo>
                  <a:pt x="694" y="6"/>
                </a:lnTo>
                <a:lnTo>
                  <a:pt x="694" y="6"/>
                </a:lnTo>
                <a:lnTo>
                  <a:pt x="700" y="6"/>
                </a:lnTo>
                <a:lnTo>
                  <a:pt x="700" y="0"/>
                </a:lnTo>
                <a:lnTo>
                  <a:pt x="700" y="0"/>
                </a:lnTo>
                <a:lnTo>
                  <a:pt x="706" y="0"/>
                </a:lnTo>
                <a:lnTo>
                  <a:pt x="706" y="0"/>
                </a:lnTo>
                <a:lnTo>
                  <a:pt x="706" y="0"/>
                </a:lnTo>
                <a:lnTo>
                  <a:pt x="712" y="0"/>
                </a:lnTo>
                <a:lnTo>
                  <a:pt x="712" y="0"/>
                </a:lnTo>
                <a:lnTo>
                  <a:pt x="718" y="6"/>
                </a:lnTo>
                <a:lnTo>
                  <a:pt x="718" y="6"/>
                </a:lnTo>
                <a:lnTo>
                  <a:pt x="718" y="6"/>
                </a:lnTo>
                <a:lnTo>
                  <a:pt x="724" y="6"/>
                </a:lnTo>
                <a:lnTo>
                  <a:pt x="724" y="6"/>
                </a:lnTo>
                <a:lnTo>
                  <a:pt x="731" y="12"/>
                </a:lnTo>
                <a:lnTo>
                  <a:pt x="731" y="12"/>
                </a:lnTo>
                <a:lnTo>
                  <a:pt x="731" y="12"/>
                </a:lnTo>
                <a:lnTo>
                  <a:pt x="737" y="12"/>
                </a:lnTo>
                <a:lnTo>
                  <a:pt x="737" y="19"/>
                </a:lnTo>
                <a:lnTo>
                  <a:pt x="737" y="19"/>
                </a:lnTo>
                <a:lnTo>
                  <a:pt x="743" y="25"/>
                </a:lnTo>
                <a:lnTo>
                  <a:pt x="743" y="25"/>
                </a:lnTo>
                <a:lnTo>
                  <a:pt x="749" y="31"/>
                </a:lnTo>
                <a:lnTo>
                  <a:pt x="749" y="31"/>
                </a:lnTo>
                <a:lnTo>
                  <a:pt x="749" y="37"/>
                </a:lnTo>
                <a:lnTo>
                  <a:pt x="755" y="37"/>
                </a:lnTo>
                <a:lnTo>
                  <a:pt x="755" y="43"/>
                </a:lnTo>
                <a:lnTo>
                  <a:pt x="755" y="43"/>
                </a:lnTo>
                <a:lnTo>
                  <a:pt x="761" y="49"/>
                </a:lnTo>
                <a:lnTo>
                  <a:pt x="761" y="55"/>
                </a:lnTo>
                <a:lnTo>
                  <a:pt x="767" y="55"/>
                </a:lnTo>
                <a:lnTo>
                  <a:pt x="767" y="62"/>
                </a:lnTo>
                <a:lnTo>
                  <a:pt x="767" y="68"/>
                </a:lnTo>
                <a:lnTo>
                  <a:pt x="773" y="74"/>
                </a:lnTo>
                <a:lnTo>
                  <a:pt x="773" y="80"/>
                </a:lnTo>
                <a:lnTo>
                  <a:pt x="780" y="80"/>
                </a:lnTo>
                <a:lnTo>
                  <a:pt x="780" y="86"/>
                </a:lnTo>
                <a:lnTo>
                  <a:pt x="780" y="92"/>
                </a:lnTo>
                <a:lnTo>
                  <a:pt x="786" y="98"/>
                </a:lnTo>
                <a:lnTo>
                  <a:pt x="786" y="105"/>
                </a:lnTo>
                <a:lnTo>
                  <a:pt x="786" y="111"/>
                </a:lnTo>
                <a:lnTo>
                  <a:pt x="792" y="117"/>
                </a:lnTo>
                <a:lnTo>
                  <a:pt x="792" y="123"/>
                </a:lnTo>
                <a:lnTo>
                  <a:pt x="798" y="129"/>
                </a:lnTo>
                <a:lnTo>
                  <a:pt x="798" y="135"/>
                </a:lnTo>
                <a:lnTo>
                  <a:pt x="798" y="141"/>
                </a:lnTo>
                <a:lnTo>
                  <a:pt x="804" y="147"/>
                </a:lnTo>
                <a:lnTo>
                  <a:pt x="804" y="154"/>
                </a:lnTo>
                <a:lnTo>
                  <a:pt x="810" y="160"/>
                </a:lnTo>
                <a:lnTo>
                  <a:pt x="810" y="172"/>
                </a:lnTo>
                <a:lnTo>
                  <a:pt x="810" y="178"/>
                </a:lnTo>
                <a:lnTo>
                  <a:pt x="816" y="184"/>
                </a:lnTo>
                <a:lnTo>
                  <a:pt x="816" y="190"/>
                </a:lnTo>
                <a:lnTo>
                  <a:pt x="816" y="203"/>
                </a:lnTo>
                <a:lnTo>
                  <a:pt x="823" y="209"/>
                </a:lnTo>
                <a:lnTo>
                  <a:pt x="823" y="215"/>
                </a:lnTo>
                <a:lnTo>
                  <a:pt x="829" y="221"/>
                </a:lnTo>
                <a:lnTo>
                  <a:pt x="829" y="233"/>
                </a:lnTo>
                <a:lnTo>
                  <a:pt x="829" y="240"/>
                </a:lnTo>
                <a:lnTo>
                  <a:pt x="835" y="246"/>
                </a:lnTo>
                <a:lnTo>
                  <a:pt x="835" y="258"/>
                </a:lnTo>
                <a:lnTo>
                  <a:pt x="841" y="264"/>
                </a:lnTo>
                <a:lnTo>
                  <a:pt x="841" y="276"/>
                </a:lnTo>
                <a:lnTo>
                  <a:pt x="841" y="283"/>
                </a:lnTo>
                <a:lnTo>
                  <a:pt x="847" y="295"/>
                </a:lnTo>
                <a:lnTo>
                  <a:pt x="847" y="301"/>
                </a:lnTo>
                <a:lnTo>
                  <a:pt x="847" y="313"/>
                </a:lnTo>
                <a:lnTo>
                  <a:pt x="853" y="319"/>
                </a:lnTo>
                <a:lnTo>
                  <a:pt x="853" y="332"/>
                </a:lnTo>
                <a:lnTo>
                  <a:pt x="859" y="338"/>
                </a:lnTo>
                <a:lnTo>
                  <a:pt x="859" y="350"/>
                </a:lnTo>
                <a:lnTo>
                  <a:pt x="859" y="356"/>
                </a:lnTo>
                <a:lnTo>
                  <a:pt x="866" y="369"/>
                </a:lnTo>
                <a:lnTo>
                  <a:pt x="866" y="375"/>
                </a:lnTo>
                <a:lnTo>
                  <a:pt x="872" y="387"/>
                </a:lnTo>
                <a:lnTo>
                  <a:pt x="872" y="399"/>
                </a:lnTo>
                <a:lnTo>
                  <a:pt x="872" y="405"/>
                </a:lnTo>
                <a:lnTo>
                  <a:pt x="878" y="418"/>
                </a:lnTo>
                <a:lnTo>
                  <a:pt x="878" y="430"/>
                </a:lnTo>
                <a:lnTo>
                  <a:pt x="878" y="436"/>
                </a:lnTo>
                <a:lnTo>
                  <a:pt x="884" y="448"/>
                </a:lnTo>
                <a:lnTo>
                  <a:pt x="884" y="461"/>
                </a:lnTo>
                <a:lnTo>
                  <a:pt x="890" y="467"/>
                </a:lnTo>
                <a:lnTo>
                  <a:pt x="890" y="479"/>
                </a:lnTo>
                <a:lnTo>
                  <a:pt x="890" y="491"/>
                </a:lnTo>
                <a:lnTo>
                  <a:pt x="896" y="497"/>
                </a:lnTo>
                <a:lnTo>
                  <a:pt x="896" y="510"/>
                </a:lnTo>
                <a:lnTo>
                  <a:pt x="902" y="522"/>
                </a:lnTo>
                <a:lnTo>
                  <a:pt x="902" y="528"/>
                </a:lnTo>
                <a:lnTo>
                  <a:pt x="902" y="540"/>
                </a:lnTo>
                <a:lnTo>
                  <a:pt x="909" y="553"/>
                </a:lnTo>
                <a:lnTo>
                  <a:pt x="909" y="565"/>
                </a:lnTo>
                <a:lnTo>
                  <a:pt x="909" y="577"/>
                </a:lnTo>
                <a:lnTo>
                  <a:pt x="915" y="583"/>
                </a:lnTo>
                <a:lnTo>
                  <a:pt x="915" y="596"/>
                </a:lnTo>
                <a:lnTo>
                  <a:pt x="921" y="608"/>
                </a:lnTo>
                <a:lnTo>
                  <a:pt x="921" y="620"/>
                </a:lnTo>
                <a:lnTo>
                  <a:pt x="921" y="626"/>
                </a:lnTo>
                <a:lnTo>
                  <a:pt x="927" y="639"/>
                </a:lnTo>
                <a:lnTo>
                  <a:pt x="927" y="651"/>
                </a:lnTo>
                <a:lnTo>
                  <a:pt x="933" y="663"/>
                </a:lnTo>
                <a:lnTo>
                  <a:pt x="933" y="675"/>
                </a:lnTo>
                <a:lnTo>
                  <a:pt x="933" y="682"/>
                </a:lnTo>
                <a:lnTo>
                  <a:pt x="939" y="694"/>
                </a:lnTo>
                <a:lnTo>
                  <a:pt x="939" y="706"/>
                </a:lnTo>
                <a:lnTo>
                  <a:pt x="939" y="718"/>
                </a:lnTo>
                <a:lnTo>
                  <a:pt x="945" y="725"/>
                </a:lnTo>
                <a:lnTo>
                  <a:pt x="945" y="737"/>
                </a:lnTo>
                <a:lnTo>
                  <a:pt x="952" y="749"/>
                </a:lnTo>
                <a:lnTo>
                  <a:pt x="952" y="761"/>
                </a:lnTo>
                <a:lnTo>
                  <a:pt x="952" y="774"/>
                </a:lnTo>
                <a:lnTo>
                  <a:pt x="958" y="780"/>
                </a:lnTo>
                <a:lnTo>
                  <a:pt x="958" y="792"/>
                </a:lnTo>
                <a:lnTo>
                  <a:pt x="964" y="804"/>
                </a:lnTo>
                <a:lnTo>
                  <a:pt x="964" y="817"/>
                </a:lnTo>
                <a:lnTo>
                  <a:pt x="964" y="829"/>
                </a:lnTo>
                <a:lnTo>
                  <a:pt x="970" y="835"/>
                </a:lnTo>
                <a:lnTo>
                  <a:pt x="970" y="847"/>
                </a:lnTo>
                <a:lnTo>
                  <a:pt x="970" y="860"/>
                </a:lnTo>
                <a:lnTo>
                  <a:pt x="976" y="872"/>
                </a:lnTo>
                <a:lnTo>
                  <a:pt x="976" y="878"/>
                </a:lnTo>
                <a:lnTo>
                  <a:pt x="982" y="890"/>
                </a:lnTo>
                <a:lnTo>
                  <a:pt x="982" y="903"/>
                </a:lnTo>
                <a:lnTo>
                  <a:pt x="982" y="915"/>
                </a:lnTo>
                <a:lnTo>
                  <a:pt x="988" y="921"/>
                </a:lnTo>
                <a:lnTo>
                  <a:pt x="988" y="933"/>
                </a:lnTo>
                <a:lnTo>
                  <a:pt x="994" y="946"/>
                </a:lnTo>
                <a:lnTo>
                  <a:pt x="994" y="958"/>
                </a:lnTo>
                <a:lnTo>
                  <a:pt x="994" y="964"/>
                </a:lnTo>
                <a:lnTo>
                  <a:pt x="1001" y="976"/>
                </a:lnTo>
                <a:lnTo>
                  <a:pt x="1001" y="989"/>
                </a:lnTo>
                <a:lnTo>
                  <a:pt x="1001" y="995"/>
                </a:lnTo>
                <a:lnTo>
                  <a:pt x="1007" y="1007"/>
                </a:lnTo>
                <a:lnTo>
                  <a:pt x="1007" y="1019"/>
                </a:lnTo>
                <a:lnTo>
                  <a:pt x="1013" y="1025"/>
                </a:lnTo>
                <a:lnTo>
                  <a:pt x="1013" y="1038"/>
                </a:lnTo>
                <a:lnTo>
                  <a:pt x="1013" y="1050"/>
                </a:lnTo>
                <a:lnTo>
                  <a:pt x="1019" y="1056"/>
                </a:lnTo>
                <a:lnTo>
                  <a:pt x="1019" y="1068"/>
                </a:lnTo>
                <a:lnTo>
                  <a:pt x="1019" y="1081"/>
                </a:lnTo>
                <a:lnTo>
                  <a:pt x="1025" y="1087"/>
                </a:lnTo>
                <a:lnTo>
                  <a:pt x="1025" y="1099"/>
                </a:lnTo>
                <a:lnTo>
                  <a:pt x="1031" y="1105"/>
                </a:lnTo>
                <a:lnTo>
                  <a:pt x="1031" y="1117"/>
                </a:lnTo>
                <a:lnTo>
                  <a:pt x="1031" y="1124"/>
                </a:lnTo>
                <a:lnTo>
                  <a:pt x="1037" y="1136"/>
                </a:lnTo>
                <a:lnTo>
                  <a:pt x="1037" y="1148"/>
                </a:lnTo>
                <a:lnTo>
                  <a:pt x="1044" y="1154"/>
                </a:lnTo>
                <a:lnTo>
                  <a:pt x="1044" y="1167"/>
                </a:lnTo>
                <a:lnTo>
                  <a:pt x="1044" y="1173"/>
                </a:lnTo>
                <a:lnTo>
                  <a:pt x="1050" y="1185"/>
                </a:lnTo>
                <a:lnTo>
                  <a:pt x="1050" y="1191"/>
                </a:lnTo>
                <a:lnTo>
                  <a:pt x="1050" y="1203"/>
                </a:lnTo>
                <a:lnTo>
                  <a:pt x="1056" y="1210"/>
                </a:lnTo>
                <a:lnTo>
                  <a:pt x="1056" y="1222"/>
                </a:lnTo>
                <a:lnTo>
                  <a:pt x="1062" y="1228"/>
                </a:lnTo>
                <a:lnTo>
                  <a:pt x="1062" y="1234"/>
                </a:lnTo>
                <a:lnTo>
                  <a:pt x="1062" y="1246"/>
                </a:lnTo>
                <a:lnTo>
                  <a:pt x="1068" y="1253"/>
                </a:lnTo>
                <a:lnTo>
                  <a:pt x="1068" y="1265"/>
                </a:lnTo>
                <a:lnTo>
                  <a:pt x="1074" y="1271"/>
                </a:lnTo>
                <a:lnTo>
                  <a:pt x="1074" y="1277"/>
                </a:lnTo>
                <a:lnTo>
                  <a:pt x="1074" y="1289"/>
                </a:lnTo>
                <a:lnTo>
                  <a:pt x="1080" y="1296"/>
                </a:lnTo>
                <a:lnTo>
                  <a:pt x="1080" y="1302"/>
                </a:lnTo>
                <a:lnTo>
                  <a:pt x="1080" y="1314"/>
                </a:lnTo>
                <a:lnTo>
                  <a:pt x="1087" y="1320"/>
                </a:lnTo>
                <a:lnTo>
                  <a:pt x="1087" y="1326"/>
                </a:lnTo>
                <a:lnTo>
                  <a:pt x="1093" y="1338"/>
                </a:lnTo>
                <a:lnTo>
                  <a:pt x="1093" y="1345"/>
                </a:lnTo>
                <a:lnTo>
                  <a:pt x="1093" y="1351"/>
                </a:lnTo>
                <a:lnTo>
                  <a:pt x="1099" y="1357"/>
                </a:lnTo>
                <a:lnTo>
                  <a:pt x="1099" y="1369"/>
                </a:lnTo>
                <a:lnTo>
                  <a:pt x="1105" y="1375"/>
                </a:lnTo>
                <a:lnTo>
                  <a:pt x="1105" y="1381"/>
                </a:lnTo>
                <a:lnTo>
                  <a:pt x="1105" y="1388"/>
                </a:lnTo>
                <a:lnTo>
                  <a:pt x="1111" y="1394"/>
                </a:lnTo>
                <a:lnTo>
                  <a:pt x="1111" y="1406"/>
                </a:lnTo>
                <a:lnTo>
                  <a:pt x="1111" y="1412"/>
                </a:lnTo>
                <a:lnTo>
                  <a:pt x="1117" y="1418"/>
                </a:lnTo>
                <a:lnTo>
                  <a:pt x="1117" y="1424"/>
                </a:lnTo>
                <a:lnTo>
                  <a:pt x="1123" y="1431"/>
                </a:lnTo>
                <a:lnTo>
                  <a:pt x="1123" y="1437"/>
                </a:lnTo>
                <a:lnTo>
                  <a:pt x="1123" y="1443"/>
                </a:lnTo>
                <a:lnTo>
                  <a:pt x="1130" y="1449"/>
                </a:lnTo>
                <a:lnTo>
                  <a:pt x="1130" y="1461"/>
                </a:lnTo>
                <a:lnTo>
                  <a:pt x="1136" y="1467"/>
                </a:lnTo>
                <a:lnTo>
                  <a:pt x="1136" y="1474"/>
                </a:lnTo>
                <a:lnTo>
                  <a:pt x="1136" y="1480"/>
                </a:lnTo>
                <a:lnTo>
                  <a:pt x="1142" y="1486"/>
                </a:lnTo>
                <a:lnTo>
                  <a:pt x="1142" y="1492"/>
                </a:lnTo>
                <a:lnTo>
                  <a:pt x="1142" y="1498"/>
                </a:lnTo>
                <a:lnTo>
                  <a:pt x="1148" y="1504"/>
                </a:lnTo>
                <a:lnTo>
                  <a:pt x="1148" y="1510"/>
                </a:lnTo>
                <a:lnTo>
                  <a:pt x="1154" y="1510"/>
                </a:lnTo>
                <a:lnTo>
                  <a:pt x="1154" y="1517"/>
                </a:lnTo>
                <a:lnTo>
                  <a:pt x="1154" y="1523"/>
                </a:lnTo>
                <a:lnTo>
                  <a:pt x="1160" y="1529"/>
                </a:lnTo>
                <a:lnTo>
                  <a:pt x="1160" y="1535"/>
                </a:lnTo>
                <a:lnTo>
                  <a:pt x="1166" y="1541"/>
                </a:lnTo>
                <a:lnTo>
                  <a:pt x="1166" y="1547"/>
                </a:lnTo>
                <a:lnTo>
                  <a:pt x="1166" y="1553"/>
                </a:lnTo>
                <a:lnTo>
                  <a:pt x="1172" y="1559"/>
                </a:lnTo>
                <a:lnTo>
                  <a:pt x="1172" y="1559"/>
                </a:lnTo>
                <a:lnTo>
                  <a:pt x="1172" y="1566"/>
                </a:lnTo>
                <a:lnTo>
                  <a:pt x="1179" y="1572"/>
                </a:lnTo>
                <a:lnTo>
                  <a:pt x="1179" y="1578"/>
                </a:lnTo>
                <a:lnTo>
                  <a:pt x="1185" y="1584"/>
                </a:lnTo>
                <a:lnTo>
                  <a:pt x="1185" y="1584"/>
                </a:lnTo>
                <a:lnTo>
                  <a:pt x="1185" y="1590"/>
                </a:lnTo>
                <a:lnTo>
                  <a:pt x="1191" y="1596"/>
                </a:lnTo>
                <a:lnTo>
                  <a:pt x="1191" y="1602"/>
                </a:lnTo>
                <a:lnTo>
                  <a:pt x="1197" y="1602"/>
                </a:lnTo>
                <a:lnTo>
                  <a:pt x="1197" y="1609"/>
                </a:lnTo>
                <a:lnTo>
                  <a:pt x="1197" y="1615"/>
                </a:lnTo>
                <a:lnTo>
                  <a:pt x="1203" y="1615"/>
                </a:lnTo>
                <a:lnTo>
                  <a:pt x="1203" y="1621"/>
                </a:lnTo>
                <a:lnTo>
                  <a:pt x="1203" y="1627"/>
                </a:lnTo>
                <a:lnTo>
                  <a:pt x="1209" y="1627"/>
                </a:lnTo>
                <a:lnTo>
                  <a:pt x="1209" y="1633"/>
                </a:lnTo>
                <a:lnTo>
                  <a:pt x="1215" y="1639"/>
                </a:lnTo>
                <a:lnTo>
                  <a:pt x="1215" y="1639"/>
                </a:lnTo>
                <a:lnTo>
                  <a:pt x="1215" y="1645"/>
                </a:lnTo>
                <a:lnTo>
                  <a:pt x="1222" y="1652"/>
                </a:lnTo>
                <a:lnTo>
                  <a:pt x="1222" y="1652"/>
                </a:lnTo>
                <a:lnTo>
                  <a:pt x="1228" y="1658"/>
                </a:lnTo>
                <a:lnTo>
                  <a:pt x="1228" y="1658"/>
                </a:lnTo>
                <a:lnTo>
                  <a:pt x="1228" y="1664"/>
                </a:lnTo>
                <a:lnTo>
                  <a:pt x="1234" y="1664"/>
                </a:lnTo>
                <a:lnTo>
                  <a:pt x="1234" y="1670"/>
                </a:lnTo>
                <a:lnTo>
                  <a:pt x="1234" y="1670"/>
                </a:lnTo>
                <a:lnTo>
                  <a:pt x="1240" y="1676"/>
                </a:lnTo>
                <a:lnTo>
                  <a:pt x="1240" y="1682"/>
                </a:lnTo>
                <a:lnTo>
                  <a:pt x="1246" y="1682"/>
                </a:lnTo>
                <a:lnTo>
                  <a:pt x="1246" y="1688"/>
                </a:lnTo>
                <a:lnTo>
                  <a:pt x="1246" y="1688"/>
                </a:lnTo>
                <a:lnTo>
                  <a:pt x="1252" y="1695"/>
                </a:lnTo>
                <a:lnTo>
                  <a:pt x="1252" y="1695"/>
                </a:lnTo>
                <a:lnTo>
                  <a:pt x="1258" y="1695"/>
                </a:lnTo>
                <a:lnTo>
                  <a:pt x="1258" y="1701"/>
                </a:lnTo>
                <a:lnTo>
                  <a:pt x="1258" y="1701"/>
                </a:lnTo>
                <a:lnTo>
                  <a:pt x="1265" y="1707"/>
                </a:lnTo>
                <a:lnTo>
                  <a:pt x="1265" y="1707"/>
                </a:lnTo>
                <a:lnTo>
                  <a:pt x="1265" y="1713"/>
                </a:lnTo>
                <a:lnTo>
                  <a:pt x="1271" y="1713"/>
                </a:lnTo>
                <a:lnTo>
                  <a:pt x="1271" y="1713"/>
                </a:lnTo>
                <a:lnTo>
                  <a:pt x="1277" y="1719"/>
                </a:lnTo>
                <a:lnTo>
                  <a:pt x="1277" y="1719"/>
                </a:lnTo>
                <a:lnTo>
                  <a:pt x="1277" y="1725"/>
                </a:lnTo>
                <a:lnTo>
                  <a:pt x="1283" y="1725"/>
                </a:lnTo>
                <a:lnTo>
                  <a:pt x="1283" y="1725"/>
                </a:lnTo>
                <a:lnTo>
                  <a:pt x="1283" y="1731"/>
                </a:lnTo>
                <a:lnTo>
                  <a:pt x="1289" y="1731"/>
                </a:lnTo>
                <a:lnTo>
                  <a:pt x="1289" y="1731"/>
                </a:lnTo>
                <a:lnTo>
                  <a:pt x="1295" y="1738"/>
                </a:lnTo>
                <a:lnTo>
                  <a:pt x="1295" y="1738"/>
                </a:lnTo>
                <a:lnTo>
                  <a:pt x="1295" y="1738"/>
                </a:lnTo>
                <a:lnTo>
                  <a:pt x="1301" y="1744"/>
                </a:lnTo>
                <a:lnTo>
                  <a:pt x="1301" y="1744"/>
                </a:lnTo>
                <a:lnTo>
                  <a:pt x="1308" y="1744"/>
                </a:lnTo>
                <a:lnTo>
                  <a:pt x="1308" y="1750"/>
                </a:lnTo>
                <a:lnTo>
                  <a:pt x="1308" y="1750"/>
                </a:lnTo>
                <a:lnTo>
                  <a:pt x="1314" y="1750"/>
                </a:lnTo>
                <a:lnTo>
                  <a:pt x="1314" y="1750"/>
                </a:lnTo>
                <a:lnTo>
                  <a:pt x="1314" y="1756"/>
                </a:lnTo>
                <a:lnTo>
                  <a:pt x="1320" y="1756"/>
                </a:lnTo>
                <a:lnTo>
                  <a:pt x="1320" y="1756"/>
                </a:lnTo>
                <a:lnTo>
                  <a:pt x="1326" y="1756"/>
                </a:lnTo>
                <a:lnTo>
                  <a:pt x="1326" y="1762"/>
                </a:lnTo>
                <a:lnTo>
                  <a:pt x="1326" y="1762"/>
                </a:lnTo>
                <a:lnTo>
                  <a:pt x="1332" y="1762"/>
                </a:lnTo>
                <a:lnTo>
                  <a:pt x="1332" y="1762"/>
                </a:lnTo>
                <a:lnTo>
                  <a:pt x="1338" y="1768"/>
                </a:lnTo>
                <a:lnTo>
                  <a:pt x="1338" y="1768"/>
                </a:lnTo>
                <a:lnTo>
                  <a:pt x="1338" y="1768"/>
                </a:lnTo>
                <a:lnTo>
                  <a:pt x="1344" y="1768"/>
                </a:lnTo>
                <a:lnTo>
                  <a:pt x="1344" y="1774"/>
                </a:lnTo>
                <a:lnTo>
                  <a:pt x="1344" y="1774"/>
                </a:lnTo>
                <a:lnTo>
                  <a:pt x="1351" y="1774"/>
                </a:lnTo>
                <a:lnTo>
                  <a:pt x="1351" y="1774"/>
                </a:lnTo>
                <a:lnTo>
                  <a:pt x="1357" y="1774"/>
                </a:lnTo>
                <a:lnTo>
                  <a:pt x="1357" y="1774"/>
                </a:lnTo>
                <a:lnTo>
                  <a:pt x="1357" y="1780"/>
                </a:lnTo>
                <a:lnTo>
                  <a:pt x="1363" y="1780"/>
                </a:lnTo>
                <a:lnTo>
                  <a:pt x="1363" y="1780"/>
                </a:lnTo>
                <a:lnTo>
                  <a:pt x="1369" y="1780"/>
                </a:lnTo>
                <a:lnTo>
                  <a:pt x="1369" y="1780"/>
                </a:lnTo>
                <a:lnTo>
                  <a:pt x="1369" y="1780"/>
                </a:lnTo>
                <a:lnTo>
                  <a:pt x="1375" y="1787"/>
                </a:lnTo>
                <a:lnTo>
                  <a:pt x="1375" y="1787"/>
                </a:lnTo>
                <a:lnTo>
                  <a:pt x="1375" y="1787"/>
                </a:lnTo>
                <a:lnTo>
                  <a:pt x="1381" y="1787"/>
                </a:lnTo>
                <a:lnTo>
                  <a:pt x="1381" y="1787"/>
                </a:lnTo>
                <a:lnTo>
                  <a:pt x="1387" y="1787"/>
                </a:lnTo>
                <a:lnTo>
                  <a:pt x="1387" y="1787"/>
                </a:lnTo>
                <a:lnTo>
                  <a:pt x="1387" y="1793"/>
                </a:lnTo>
                <a:lnTo>
                  <a:pt x="1393" y="1793"/>
                </a:lnTo>
                <a:lnTo>
                  <a:pt x="1393" y="1793"/>
                </a:lnTo>
                <a:lnTo>
                  <a:pt x="1400" y="1793"/>
                </a:lnTo>
                <a:lnTo>
                  <a:pt x="1400" y="1793"/>
                </a:lnTo>
                <a:lnTo>
                  <a:pt x="1400" y="1793"/>
                </a:lnTo>
                <a:lnTo>
                  <a:pt x="1406" y="1793"/>
                </a:lnTo>
                <a:lnTo>
                  <a:pt x="1406" y="1793"/>
                </a:lnTo>
                <a:lnTo>
                  <a:pt x="1406" y="1799"/>
                </a:lnTo>
                <a:lnTo>
                  <a:pt x="1412" y="1799"/>
                </a:lnTo>
                <a:lnTo>
                  <a:pt x="1412" y="1799"/>
                </a:lnTo>
              </a:path>
            </a:pathLst>
          </a:custGeom>
          <a:noFill/>
          <a:ln w="19050"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p:cNvSpPr txBox="1"/>
          <p:nvPr/>
        </p:nvSpPr>
        <p:spPr>
          <a:xfrm>
            <a:off x="3430501" y="5201672"/>
            <a:ext cx="2371931" cy="646331"/>
          </a:xfrm>
          <a:prstGeom prst="rect">
            <a:avLst/>
          </a:prstGeom>
          <a:noFill/>
        </p:spPr>
        <p:txBody>
          <a:bodyPr wrap="none" rtlCol="0">
            <a:spAutoFit/>
          </a:bodyPr>
          <a:lstStyle/>
          <a:p>
            <a:r>
              <a:rPr lang="en-US" dirty="0" smtClean="0"/>
              <a:t>30 second peak at base</a:t>
            </a:r>
          </a:p>
          <a:p>
            <a:r>
              <a:rPr lang="en-US" dirty="0" smtClean="0"/>
              <a:t>FWHM = 11.7 sec</a:t>
            </a:r>
            <a:endParaRPr lang="en-US" dirty="0"/>
          </a:p>
        </p:txBody>
      </p:sp>
      <p:cxnSp>
        <p:nvCxnSpPr>
          <p:cNvPr id="40" name="Straight Arrow Connector 39"/>
          <p:cNvCxnSpPr/>
          <p:nvPr/>
        </p:nvCxnSpPr>
        <p:spPr>
          <a:xfrm flipV="1">
            <a:off x="9091350" y="4508749"/>
            <a:ext cx="0" cy="1016088"/>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0475" y="5541014"/>
            <a:ext cx="837089" cy="369332"/>
          </a:xfrm>
          <a:prstGeom prst="rect">
            <a:avLst/>
          </a:prstGeom>
          <a:noFill/>
        </p:spPr>
        <p:txBody>
          <a:bodyPr wrap="none" rtlCol="0">
            <a:spAutoFit/>
          </a:bodyPr>
          <a:lstStyle/>
          <a:p>
            <a:pPr algn="ctr"/>
            <a:r>
              <a:rPr lang="en-US" dirty="0" smtClean="0"/>
              <a:t>FWHM</a:t>
            </a:r>
            <a:endParaRPr lang="en-US" dirty="0"/>
          </a:p>
        </p:txBody>
      </p:sp>
    </p:spTree>
    <p:extLst>
      <p:ext uri="{BB962C8B-B14F-4D97-AF65-F5344CB8AC3E}">
        <p14:creationId xmlns:p14="http://schemas.microsoft.com/office/powerpoint/2010/main" val="24793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70833E-6 -4.07407E-6 L 0.09036 -0.00069 " pathEditMode="relative" rAng="0" ptsTypes="AA">
                                      <p:cBhvr>
                                        <p:cTn id="10" dur="2000" fill="hold"/>
                                        <p:tgtEl>
                                          <p:spTgt spid="20"/>
                                        </p:tgtEl>
                                        <p:attrNameLst>
                                          <p:attrName>ppt_x</p:attrName>
                                          <p:attrName>ppt_y</p:attrName>
                                        </p:attrNameLst>
                                      </p:cBhvr>
                                      <p:rCtr x="4518" y="-46"/>
                                    </p:animMotion>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601200" cy="457200"/>
          </a:xfrm>
        </p:spPr>
        <p:txBody>
          <a:bodyPr>
            <a:noAutofit/>
          </a:bodyPr>
          <a:lstStyle/>
          <a:p>
            <a:r>
              <a:rPr lang="en-US" sz="2400" cap="none" dirty="0" smtClean="0"/>
              <a:t>Autocorrelation-based peak width determination</a:t>
            </a:r>
            <a:endParaRPr lang="en-US" sz="2400" cap="non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76375"/>
            <a:ext cx="8343900" cy="39052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spTree>
    <p:extLst>
      <p:ext uri="{BB962C8B-B14F-4D97-AF65-F5344CB8AC3E}">
        <p14:creationId xmlns:p14="http://schemas.microsoft.com/office/powerpoint/2010/main" val="1180795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pic>
        <p:nvPicPr>
          <p:cNvPr id="5" name="Picture 4"/>
          <p:cNvPicPr>
            <a:picLocks noChangeAspect="1"/>
          </p:cNvPicPr>
          <p:nvPr/>
        </p:nvPicPr>
        <p:blipFill>
          <a:blip r:embed="rId4"/>
          <a:stretch>
            <a:fillRect/>
          </a:stretch>
        </p:blipFill>
        <p:spPr>
          <a:xfrm>
            <a:off x="2971800" y="914400"/>
            <a:ext cx="3234263" cy="3713040"/>
          </a:xfrm>
          <a:prstGeom prst="rect">
            <a:avLst/>
          </a:prstGeom>
        </p:spPr>
      </p:pic>
      <p:pic>
        <p:nvPicPr>
          <p:cNvPr id="6" name="Picture 5"/>
          <p:cNvPicPr>
            <a:picLocks noChangeAspect="1"/>
          </p:cNvPicPr>
          <p:nvPr/>
        </p:nvPicPr>
        <p:blipFill>
          <a:blip r:embed="rId5"/>
          <a:stretch>
            <a:fillRect/>
          </a:stretch>
        </p:blipFill>
        <p:spPr>
          <a:xfrm>
            <a:off x="6206063" y="914400"/>
            <a:ext cx="3234263" cy="3713040"/>
          </a:xfrm>
          <a:prstGeom prst="rect">
            <a:avLst/>
          </a:prstGeom>
        </p:spPr>
      </p:pic>
      <p:sp>
        <p:nvSpPr>
          <p:cNvPr id="7" name="TextBox 6"/>
          <p:cNvSpPr txBox="1"/>
          <p:nvPr/>
        </p:nvSpPr>
        <p:spPr>
          <a:xfrm>
            <a:off x="6818231" y="4608390"/>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Tree>
    <p:extLst>
      <p:ext uri="{BB962C8B-B14F-4D97-AF65-F5344CB8AC3E}">
        <p14:creationId xmlns:p14="http://schemas.microsoft.com/office/powerpoint/2010/main" val="3704715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71799" y="914400"/>
            <a:ext cx="3234263" cy="3713040"/>
          </a:xfrm>
          <a:prstGeom prst="rect">
            <a:avLst/>
          </a:prstGeom>
        </p:spPr>
      </p:pic>
      <p:pic>
        <p:nvPicPr>
          <p:cNvPr id="11" name="Picture 10"/>
          <p:cNvPicPr>
            <a:picLocks noChangeAspect="1"/>
          </p:cNvPicPr>
          <p:nvPr/>
        </p:nvPicPr>
        <p:blipFill>
          <a:blip r:embed="rId4"/>
          <a:stretch>
            <a:fillRect/>
          </a:stretch>
        </p:blipFill>
        <p:spPr>
          <a:xfrm>
            <a:off x="6206063" y="914400"/>
            <a:ext cx="3234263" cy="3713040"/>
          </a:xfrm>
          <a:prstGeom prst="rect">
            <a:avLst/>
          </a:prstGeom>
        </p:spPr>
      </p:pic>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
        <p:nvSpPr>
          <p:cNvPr id="7" name="TextBox 6"/>
          <p:cNvSpPr txBox="1"/>
          <p:nvPr/>
        </p:nvSpPr>
        <p:spPr>
          <a:xfrm>
            <a:off x="6818231" y="4608390"/>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Tree>
    <p:extLst>
      <p:ext uri="{BB962C8B-B14F-4D97-AF65-F5344CB8AC3E}">
        <p14:creationId xmlns:p14="http://schemas.microsoft.com/office/powerpoint/2010/main" val="2050910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measure </a:t>
            </a:r>
            <a:r>
              <a:rPr lang="en-US" sz="2400" cap="none" dirty="0" smtClean="0"/>
              <a:t>of spray stability</a:t>
            </a:r>
            <a:endParaRPr lang="en-US" sz="2400" cap="none" dirty="0"/>
          </a:p>
        </p:txBody>
      </p:sp>
      <p:pic>
        <p:nvPicPr>
          <p:cNvPr id="3" name="Picture 2"/>
          <p:cNvPicPr>
            <a:picLocks noChangeAspect="1"/>
          </p:cNvPicPr>
          <p:nvPr/>
        </p:nvPicPr>
        <p:blipFill>
          <a:blip r:embed="rId3"/>
          <a:stretch>
            <a:fillRect/>
          </a:stretch>
        </p:blipFill>
        <p:spPr>
          <a:xfrm>
            <a:off x="3962400" y="685800"/>
            <a:ext cx="3631790" cy="3085706"/>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spTree>
    <p:extLst>
      <p:ext uri="{BB962C8B-B14F-4D97-AF65-F5344CB8AC3E}">
        <p14:creationId xmlns:p14="http://schemas.microsoft.com/office/powerpoint/2010/main" val="1937267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477000" cy="457200"/>
          </a:xfrm>
        </p:spPr>
        <p:txBody>
          <a:bodyPr>
            <a:noAutofit/>
          </a:bodyPr>
          <a:lstStyle/>
          <a:p>
            <a:r>
              <a:rPr lang="en-US" sz="2400" cap="none" dirty="0" smtClean="0"/>
              <a:t>Peak capacity and MS2 rate and # PSM</a:t>
            </a:r>
            <a:endParaRPr lang="en-US" sz="2400" cap="none"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Tree>
    <p:extLst>
      <p:ext uri="{BB962C8B-B14F-4D97-AF65-F5344CB8AC3E}">
        <p14:creationId xmlns:p14="http://schemas.microsoft.com/office/powerpoint/2010/main" val="138410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7162800" cy="457200"/>
          </a:xfrm>
        </p:spPr>
        <p:txBody>
          <a:bodyPr>
            <a:noAutofit/>
          </a:bodyPr>
          <a:lstStyle/>
          <a:p>
            <a:r>
              <a:rPr lang="en-US" sz="2400" cap="none" dirty="0" smtClean="0"/>
              <a:t>Example of a performance threshold – PSMs</a:t>
            </a:r>
            <a:endParaRPr lang="en-US" sz="2400" cap="none" dirty="0"/>
          </a:p>
        </p:txBody>
      </p:sp>
      <p:pic>
        <p:nvPicPr>
          <p:cNvPr id="3" name="Picture 2"/>
          <p:cNvPicPr>
            <a:picLocks noChangeAspect="1"/>
          </p:cNvPicPr>
          <p:nvPr/>
        </p:nvPicPr>
        <p:blipFill>
          <a:blip r:embed="rId3"/>
          <a:stretch>
            <a:fillRect/>
          </a:stretch>
        </p:blipFill>
        <p:spPr>
          <a:xfrm>
            <a:off x="457200" y="749710"/>
            <a:ext cx="3867150" cy="3305175"/>
          </a:xfrm>
          <a:prstGeom prst="rect">
            <a:avLst/>
          </a:prstGeom>
        </p:spPr>
      </p:pic>
      <p:sp>
        <p:nvSpPr>
          <p:cNvPr id="4" name="Rectangle 3"/>
          <p:cNvSpPr/>
          <p:nvPr/>
        </p:nvSpPr>
        <p:spPr>
          <a:xfrm>
            <a:off x="4419600" y="1022554"/>
            <a:ext cx="1019175" cy="25981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19600" y="1022554"/>
            <a:ext cx="1019175" cy="8062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a:t>
            </a:r>
            <a:endParaRPr lang="en-US" dirty="0"/>
          </a:p>
        </p:txBody>
      </p:sp>
      <p:sp>
        <p:nvSpPr>
          <p:cNvPr id="6" name="Rectangle 5"/>
          <p:cNvSpPr/>
          <p:nvPr/>
        </p:nvSpPr>
        <p:spPr>
          <a:xfrm>
            <a:off x="4419600" y="1828800"/>
            <a:ext cx="1019175" cy="56120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Marginal</a:t>
            </a:r>
            <a:endParaRPr lang="en-US" dirty="0">
              <a:solidFill>
                <a:schemeClr val="tx1"/>
              </a:solidFill>
            </a:endParaRPr>
          </a:p>
        </p:txBody>
      </p:sp>
      <p:sp>
        <p:nvSpPr>
          <p:cNvPr id="7" name="Rectangle 6"/>
          <p:cNvSpPr/>
          <p:nvPr/>
        </p:nvSpPr>
        <p:spPr>
          <a:xfrm>
            <a:off x="4419600" y="2385091"/>
            <a:ext cx="1019175" cy="12356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Bad</a:t>
            </a:r>
            <a:endParaRPr lang="en-US" dirty="0"/>
          </a:p>
        </p:txBody>
      </p:sp>
      <p:cxnSp>
        <p:nvCxnSpPr>
          <p:cNvPr id="9" name="Straight Connector 8"/>
          <p:cNvCxnSpPr/>
          <p:nvPr/>
        </p:nvCxnSpPr>
        <p:spPr>
          <a:xfrm flipV="1">
            <a:off x="2745658" y="2523764"/>
            <a:ext cx="2969342" cy="1050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273890"/>
            <a:ext cx="4885038" cy="2095500"/>
          </a:xfrm>
          <a:prstGeom prst="rect">
            <a:avLst/>
          </a:prstGeom>
        </p:spPr>
      </p:pic>
      <p:sp>
        <p:nvSpPr>
          <p:cNvPr id="14" name="TextBox 13"/>
          <p:cNvSpPr txBox="1"/>
          <p:nvPr/>
        </p:nvSpPr>
        <p:spPr>
          <a:xfrm>
            <a:off x="609600" y="4724400"/>
            <a:ext cx="11202426" cy="707886"/>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Thresholds are based on instrument and type of acquisition</a:t>
            </a:r>
          </a:p>
          <a:p>
            <a:pPr marL="285750" indent="-285750">
              <a:buFont typeface="Wingdings" panose="05000000000000000000" pitchFamily="2" charset="2"/>
              <a:buChar char="Ø"/>
            </a:pPr>
            <a:r>
              <a:rPr lang="en-US" sz="2000" dirty="0" smtClean="0"/>
              <a:t>Since each instrument is unique, qualitative thresholds may not be applicable, but metrics are still valid</a:t>
            </a:r>
            <a:endParaRPr lang="en-US" sz="2000" dirty="0"/>
          </a:p>
        </p:txBody>
      </p:sp>
    </p:spTree>
    <p:extLst>
      <p:ext uri="{BB962C8B-B14F-4D97-AF65-F5344CB8AC3E}">
        <p14:creationId xmlns:p14="http://schemas.microsoft.com/office/powerpoint/2010/main" val="4237050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4883" y="3165505"/>
            <a:ext cx="2923942" cy="1015663"/>
          </a:xfrm>
          <a:prstGeom prst="rect">
            <a:avLst/>
          </a:prstGeom>
          <a:noFill/>
        </p:spPr>
        <p:txBody>
          <a:bodyPr wrap="none" rtlCol="0">
            <a:spAutoFit/>
          </a:bodyPr>
          <a:lstStyle/>
          <a:p>
            <a:r>
              <a:rPr lang="en-US" sz="2000" dirty="0" smtClean="0"/>
              <a:t>comet</a:t>
            </a:r>
          </a:p>
          <a:p>
            <a:r>
              <a:rPr lang="en-US" sz="2000" dirty="0" err="1" smtClean="0"/>
              <a:t>PeptideProphet</a:t>
            </a:r>
            <a:endParaRPr lang="en-US" sz="2000" dirty="0" smtClean="0"/>
          </a:p>
          <a:p>
            <a:r>
              <a:rPr lang="en-US" sz="2000" dirty="0" err="1" smtClean="0"/>
              <a:t>SpectraST</a:t>
            </a:r>
            <a:r>
              <a:rPr lang="en-US" sz="2000" dirty="0" smtClean="0"/>
              <a:t> -C create library</a:t>
            </a:r>
            <a:endParaRPr lang="en-US" sz="2000" dirty="0"/>
          </a:p>
        </p:txBody>
      </p:sp>
      <p:sp>
        <p:nvSpPr>
          <p:cNvPr id="2" name="Title 1"/>
          <p:cNvSpPr>
            <a:spLocks noGrp="1"/>
          </p:cNvSpPr>
          <p:nvPr>
            <p:ph type="title" idx="4294967295"/>
          </p:nvPr>
        </p:nvSpPr>
        <p:spPr>
          <a:xfrm>
            <a:off x="0" y="76200"/>
            <a:ext cx="10896600" cy="457200"/>
          </a:xfrm>
        </p:spPr>
        <p:txBody>
          <a:bodyPr>
            <a:noAutofit/>
          </a:bodyPr>
          <a:lstStyle/>
          <a:p>
            <a:r>
              <a:rPr lang="en-US" sz="2400" cap="none" dirty="0" smtClean="0"/>
              <a:t>QC </a:t>
            </a:r>
            <a:r>
              <a:rPr lang="en-US" sz="2400" cap="none" dirty="0" err="1" smtClean="0"/>
              <a:t>Benchmarker</a:t>
            </a:r>
            <a:r>
              <a:rPr lang="en-US" sz="2400" cap="none" dirty="0" smtClean="0"/>
              <a:t> Implementation – Focus on automation and speed</a:t>
            </a:r>
            <a:endParaRPr lang="en-US" sz="2400" cap="none" dirty="0"/>
          </a:p>
        </p:txBody>
      </p:sp>
      <p:sp>
        <p:nvSpPr>
          <p:cNvPr id="4" name="Google Shape;126;p21"/>
          <p:cNvSpPr/>
          <p:nvPr/>
        </p:nvSpPr>
        <p:spPr>
          <a:xfrm>
            <a:off x="914400" y="1475272"/>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query</a:t>
            </a:r>
            <a:endParaRPr sz="2000" dirty="0"/>
          </a:p>
        </p:txBody>
      </p:sp>
      <p:sp>
        <p:nvSpPr>
          <p:cNvPr id="5" name="Google Shape;127;p21"/>
          <p:cNvSpPr/>
          <p:nvPr/>
        </p:nvSpPr>
        <p:spPr>
          <a:xfrm>
            <a:off x="2362207" y="1151166"/>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6" name="Straight Arrow Connector 5"/>
          <p:cNvCxnSpPr/>
          <p:nvPr/>
        </p:nvCxnSpPr>
        <p:spPr>
          <a:xfrm>
            <a:off x="1871318" y="1843599"/>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05" y="1099188"/>
            <a:ext cx="1194879" cy="1938992"/>
          </a:xfrm>
          <a:prstGeom prst="rect">
            <a:avLst/>
          </a:prstGeom>
          <a:noFill/>
        </p:spPr>
        <p:txBody>
          <a:bodyPr wrap="none" rtlCol="0">
            <a:spAutoFit/>
          </a:bodyPr>
          <a:lstStyle/>
          <a:p>
            <a:r>
              <a:rPr lang="en-US" sz="2000" b="1" dirty="0" err="1" smtClean="0"/>
              <a:t>Thermo</a:t>
            </a:r>
            <a:endParaRPr lang="en-US" sz="2000" b="1" dirty="0" smtClean="0"/>
          </a:p>
          <a:p>
            <a:r>
              <a:rPr lang="en-US" sz="2000" dirty="0" smtClean="0"/>
              <a:t>Agilent</a:t>
            </a:r>
          </a:p>
          <a:p>
            <a:r>
              <a:rPr lang="en-US" sz="2000" dirty="0" smtClean="0"/>
              <a:t>Bruker</a:t>
            </a:r>
          </a:p>
          <a:p>
            <a:r>
              <a:rPr lang="en-US" sz="2000" dirty="0" err="1" smtClean="0"/>
              <a:t>Sciex</a:t>
            </a:r>
            <a:endParaRPr lang="en-US" sz="2000" dirty="0" smtClean="0"/>
          </a:p>
          <a:p>
            <a:r>
              <a:rPr lang="en-US" sz="2000" dirty="0" smtClean="0"/>
              <a:t>Shimadzu</a:t>
            </a:r>
          </a:p>
          <a:p>
            <a:r>
              <a:rPr lang="en-US" sz="2000" dirty="0" smtClean="0"/>
              <a:t>UIMF</a:t>
            </a:r>
            <a:endParaRPr lang="en-US" sz="2000" dirty="0"/>
          </a:p>
        </p:txBody>
      </p:sp>
      <p:sp>
        <p:nvSpPr>
          <p:cNvPr id="9" name="Google Shape;126;p21"/>
          <p:cNvSpPr/>
          <p:nvPr/>
        </p:nvSpPr>
        <p:spPr>
          <a:xfrm>
            <a:off x="8375283" y="1475272"/>
            <a:ext cx="1219200" cy="776826"/>
          </a:xfrm>
          <a:prstGeom prst="flowChartDocument">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solidFill>
                  <a:schemeClr val="bg1"/>
                </a:solidFill>
              </a:rPr>
              <a:t>reference</a:t>
            </a:r>
            <a:endParaRPr sz="2000" dirty="0">
              <a:solidFill>
                <a:schemeClr val="bg1"/>
              </a:solidFill>
            </a:endParaRPr>
          </a:p>
        </p:txBody>
      </p:sp>
      <p:cxnSp>
        <p:nvCxnSpPr>
          <p:cNvPr id="10" name="Straight Arrow Connector 9"/>
          <p:cNvCxnSpPr>
            <a:stCxn id="5" idx="2"/>
            <a:endCxn id="12" idx="0"/>
          </p:cNvCxnSpPr>
          <p:nvPr/>
        </p:nvCxnSpPr>
        <p:spPr>
          <a:xfrm>
            <a:off x="3052207" y="2499666"/>
            <a:ext cx="0" cy="34801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518807"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cxnSp>
        <p:nvCxnSpPr>
          <p:cNvPr id="14" name="Straight Arrow Connector 13"/>
          <p:cNvCxnSpPr>
            <a:stCxn id="5" idx="3"/>
            <a:endCxn id="35" idx="1"/>
          </p:cNvCxnSpPr>
          <p:nvPr/>
        </p:nvCxnSpPr>
        <p:spPr>
          <a:xfrm>
            <a:off x="3742207" y="1825416"/>
            <a:ext cx="34118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109853" y="2442673"/>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17" name="Straight Arrow Connector 16"/>
          <p:cNvCxnSpPr>
            <a:stCxn id="12" idx="2"/>
            <a:endCxn id="18" idx="0"/>
          </p:cNvCxnSpPr>
          <p:nvPr/>
        </p:nvCxnSpPr>
        <p:spPr>
          <a:xfrm>
            <a:off x="3052207"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518807"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sp>
        <p:nvSpPr>
          <p:cNvPr id="20" name="TextBox 19"/>
          <p:cNvSpPr txBox="1"/>
          <p:nvPr/>
        </p:nvSpPr>
        <p:spPr>
          <a:xfrm>
            <a:off x="3059853" y="3165505"/>
            <a:ext cx="1951625" cy="707886"/>
          </a:xfrm>
          <a:prstGeom prst="rect">
            <a:avLst/>
          </a:prstGeom>
          <a:noFill/>
        </p:spPr>
        <p:txBody>
          <a:bodyPr wrap="none" rtlCol="0">
            <a:spAutoFit/>
          </a:bodyPr>
          <a:lstStyle/>
          <a:p>
            <a:r>
              <a:rPr lang="en-US" sz="2000" dirty="0" err="1" smtClean="0"/>
              <a:t>SpectraST</a:t>
            </a:r>
            <a:r>
              <a:rPr lang="en-US" sz="2000" dirty="0" smtClean="0"/>
              <a:t> search</a:t>
            </a:r>
          </a:p>
          <a:p>
            <a:r>
              <a:rPr lang="en-US" sz="2000" dirty="0" err="1" smtClean="0"/>
              <a:t>PeptideProphet</a:t>
            </a:r>
            <a:endParaRPr lang="en-US" sz="2000" dirty="0"/>
          </a:p>
        </p:txBody>
      </p:sp>
      <p:cxnSp>
        <p:nvCxnSpPr>
          <p:cNvPr id="21" name="Straight Arrow Connector 20"/>
          <p:cNvCxnSpPr>
            <a:stCxn id="9" idx="2"/>
            <a:endCxn id="22" idx="0"/>
          </p:cNvCxnSpPr>
          <p:nvPr/>
        </p:nvCxnSpPr>
        <p:spPr>
          <a:xfrm>
            <a:off x="8984883" y="2200741"/>
            <a:ext cx="0" cy="6469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451483" y="2847680"/>
            <a:ext cx="1066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mzML</a:t>
            </a:r>
            <a:endParaRPr lang="en-US" dirty="0"/>
          </a:p>
        </p:txBody>
      </p:sp>
      <p:sp>
        <p:nvSpPr>
          <p:cNvPr id="23" name="TextBox 22"/>
          <p:cNvSpPr txBox="1"/>
          <p:nvPr/>
        </p:nvSpPr>
        <p:spPr>
          <a:xfrm>
            <a:off x="9000032" y="2209800"/>
            <a:ext cx="1280287" cy="400110"/>
          </a:xfrm>
          <a:prstGeom prst="rect">
            <a:avLst/>
          </a:prstGeom>
          <a:noFill/>
        </p:spPr>
        <p:txBody>
          <a:bodyPr wrap="none" rtlCol="0">
            <a:spAutoFit/>
          </a:bodyPr>
          <a:lstStyle/>
          <a:p>
            <a:r>
              <a:rPr lang="en-US" sz="2000" dirty="0" err="1" smtClean="0"/>
              <a:t>msconvert</a:t>
            </a:r>
            <a:endParaRPr lang="en-US" sz="2000" dirty="0"/>
          </a:p>
        </p:txBody>
      </p:sp>
      <p:cxnSp>
        <p:nvCxnSpPr>
          <p:cNvPr id="24" name="Straight Arrow Connector 23"/>
          <p:cNvCxnSpPr>
            <a:stCxn id="22" idx="2"/>
            <a:endCxn id="26" idx="0"/>
          </p:cNvCxnSpPr>
          <p:nvPr/>
        </p:nvCxnSpPr>
        <p:spPr>
          <a:xfrm>
            <a:off x="8984883" y="3228680"/>
            <a:ext cx="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5148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ID-based metrics</a:t>
            </a:r>
            <a:endParaRPr lang="en-US" dirty="0"/>
          </a:p>
        </p:txBody>
      </p:sp>
      <p:pic>
        <p:nvPicPr>
          <p:cNvPr id="31" name="Picture 30"/>
          <p:cNvPicPr>
            <a:picLocks noChangeAspect="1"/>
          </p:cNvPicPr>
          <p:nvPr/>
        </p:nvPicPr>
        <p:blipFill>
          <a:blip r:embed="rId3"/>
          <a:stretch>
            <a:fillRect/>
          </a:stretch>
        </p:blipFill>
        <p:spPr>
          <a:xfrm>
            <a:off x="4624284" y="4670014"/>
            <a:ext cx="1467021" cy="1246437"/>
          </a:xfrm>
          <a:prstGeom prst="rect">
            <a:avLst/>
          </a:prstGeom>
        </p:spPr>
      </p:pic>
      <p:cxnSp>
        <p:nvCxnSpPr>
          <p:cNvPr id="36" name="Straight Arrow Connector 35"/>
          <p:cNvCxnSpPr>
            <a:stCxn id="12" idx="2"/>
            <a:endCxn id="40" idx="0"/>
          </p:cNvCxnSpPr>
          <p:nvPr/>
        </p:nvCxnSpPr>
        <p:spPr>
          <a:xfrm flipH="1">
            <a:off x="1659156" y="3228680"/>
            <a:ext cx="1393051"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125756"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cxnSp>
        <p:nvCxnSpPr>
          <p:cNvPr id="52" name="Straight Arrow Connector 51"/>
          <p:cNvCxnSpPr>
            <a:stCxn id="22" idx="2"/>
            <a:endCxn id="53" idx="0"/>
          </p:cNvCxnSpPr>
          <p:nvPr/>
        </p:nvCxnSpPr>
        <p:spPr>
          <a:xfrm flipH="1">
            <a:off x="7546463" y="3228680"/>
            <a:ext cx="1438420" cy="9056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7013063" y="4134290"/>
            <a:ext cx="1066800" cy="5357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ID-free </a:t>
            </a:r>
            <a:r>
              <a:rPr lang="en-US" dirty="0" smtClean="0"/>
              <a:t>metrics </a:t>
            </a:r>
            <a:endParaRPr lang="en-US" dirty="0"/>
          </a:p>
        </p:txBody>
      </p:sp>
      <p:sp>
        <p:nvSpPr>
          <p:cNvPr id="57" name="Bent Arrow 56"/>
          <p:cNvSpPr/>
          <p:nvPr/>
        </p:nvSpPr>
        <p:spPr>
          <a:xfrm rot="10800000" flipH="1">
            <a:off x="2223565" y="4803282"/>
            <a:ext cx="2207208"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ounded Rectangle 66"/>
          <p:cNvSpPr/>
          <p:nvPr/>
        </p:nvSpPr>
        <p:spPr>
          <a:xfrm>
            <a:off x="5111186" y="2743200"/>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QC Material?</a:t>
            </a:r>
            <a:endParaRPr lang="en-US" dirty="0"/>
          </a:p>
        </p:txBody>
      </p:sp>
      <p:cxnSp>
        <p:nvCxnSpPr>
          <p:cNvPr id="68" name="Straight Arrow Connector 67"/>
          <p:cNvCxnSpPr/>
          <p:nvPr/>
        </p:nvCxnSpPr>
        <p:spPr>
          <a:xfrm>
            <a:off x="3585607" y="2971800"/>
            <a:ext cx="152557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585607" y="3057844"/>
            <a:ext cx="1525579"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824815" y="1151166"/>
            <a:ext cx="5253991" cy="3652116"/>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819900" y="770166"/>
            <a:ext cx="2337178" cy="461665"/>
          </a:xfrm>
          <a:prstGeom prst="rect">
            <a:avLst/>
          </a:prstGeom>
          <a:noFill/>
        </p:spPr>
        <p:txBody>
          <a:bodyPr wrap="none" rtlCol="0">
            <a:spAutoFit/>
          </a:bodyPr>
          <a:lstStyle/>
          <a:p>
            <a:r>
              <a:rPr lang="en-US" sz="2400" i="1" dirty="0" smtClean="0"/>
              <a:t>Pre-run on server</a:t>
            </a:r>
            <a:endParaRPr lang="en-US" sz="2400" i="1" dirty="0"/>
          </a:p>
        </p:txBody>
      </p:sp>
      <p:sp>
        <p:nvSpPr>
          <p:cNvPr id="85" name="TextBox 84"/>
          <p:cNvSpPr txBox="1"/>
          <p:nvPr/>
        </p:nvSpPr>
        <p:spPr>
          <a:xfrm>
            <a:off x="10119167" y="1172706"/>
            <a:ext cx="1762727" cy="923330"/>
          </a:xfrm>
          <a:prstGeom prst="rect">
            <a:avLst/>
          </a:prstGeom>
          <a:noFill/>
        </p:spPr>
        <p:txBody>
          <a:bodyPr wrap="none" rtlCol="0">
            <a:spAutoFit/>
          </a:bodyPr>
          <a:lstStyle/>
          <a:p>
            <a:r>
              <a:rPr lang="en-US" i="1" dirty="0" smtClean="0"/>
              <a:t>200 ng HeLa</a:t>
            </a:r>
          </a:p>
          <a:p>
            <a:r>
              <a:rPr lang="en-US" i="1" dirty="0" smtClean="0"/>
              <a:t>standard LC</a:t>
            </a:r>
          </a:p>
          <a:p>
            <a:r>
              <a:rPr lang="en-US" i="1" dirty="0" smtClean="0"/>
              <a:t>standard MS/MS</a:t>
            </a:r>
            <a:endParaRPr lang="en-US" i="1" dirty="0"/>
          </a:p>
        </p:txBody>
      </p:sp>
      <p:sp>
        <p:nvSpPr>
          <p:cNvPr id="35" name="Rounded Rectangle 34"/>
          <p:cNvSpPr/>
          <p:nvPr/>
        </p:nvSpPr>
        <p:spPr>
          <a:xfrm>
            <a:off x="4083395" y="1530436"/>
            <a:ext cx="1149688" cy="58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Mass Spec?</a:t>
            </a:r>
            <a:endParaRPr lang="en-US" dirty="0"/>
          </a:p>
        </p:txBody>
      </p:sp>
      <p:sp>
        <p:nvSpPr>
          <p:cNvPr id="56" name="Bent Arrow 55"/>
          <p:cNvSpPr/>
          <p:nvPr/>
        </p:nvSpPr>
        <p:spPr>
          <a:xfrm rot="10800000">
            <a:off x="6284817" y="4803283"/>
            <a:ext cx="2238215" cy="789236"/>
          </a:xfrm>
          <a:prstGeom prst="bentArrow">
            <a:avLst>
              <a:gd name="adj1" fmla="val 25000"/>
              <a:gd name="adj2" fmla="val 2437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590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7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 grpId="0" animBg="1"/>
      <p:bldP spid="5" grpId="0" animBg="1"/>
      <p:bldP spid="7" grpId="0"/>
      <p:bldP spid="9" grpId="0" animBg="1"/>
      <p:bldP spid="12" grpId="0" animBg="1"/>
      <p:bldP spid="16" grpId="0"/>
      <p:bldP spid="18" grpId="0" animBg="1"/>
      <p:bldP spid="20" grpId="0"/>
      <p:bldP spid="22" grpId="0" animBg="1"/>
      <p:bldP spid="23" grpId="0"/>
      <p:bldP spid="26" grpId="0" animBg="1"/>
      <p:bldP spid="40" grpId="0" animBg="1"/>
      <p:bldP spid="53" grpId="0" animBg="1"/>
      <p:bldP spid="57" grpId="0" animBg="1"/>
      <p:bldP spid="67" grpId="0" animBg="1"/>
      <p:bldP spid="71" grpId="0" animBg="1"/>
      <p:bldP spid="74" grpId="0"/>
      <p:bldP spid="85" grpId="0"/>
      <p:bldP spid="35" grpId="0" animBg="1"/>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Summary</a:t>
            </a:r>
            <a:endParaRPr lang="en-US" sz="2400" cap="none" dirty="0">
              <a:solidFill>
                <a:srgbClr val="FF0000"/>
              </a:solidFill>
            </a:endParaRPr>
          </a:p>
        </p:txBody>
      </p:sp>
      <p:sp>
        <p:nvSpPr>
          <p:cNvPr id="3" name="TextBox 2"/>
          <p:cNvSpPr txBox="1"/>
          <p:nvPr/>
        </p:nvSpPr>
        <p:spPr>
          <a:xfrm>
            <a:off x="613252" y="751114"/>
            <a:ext cx="7893315" cy="3170099"/>
          </a:xfrm>
          <a:prstGeom prst="rect">
            <a:avLst/>
          </a:prstGeom>
          <a:noFill/>
        </p:spPr>
        <p:txBody>
          <a:bodyPr wrap="none" rtlCol="0">
            <a:spAutoFit/>
          </a:bodyPr>
          <a:lstStyle/>
          <a:p>
            <a:r>
              <a:rPr lang="en-US" sz="2000" dirty="0" smtClean="0"/>
              <a:t>Commercial digests:</a:t>
            </a:r>
          </a:p>
          <a:p>
            <a:pPr marL="342900" indent="-342900">
              <a:buFont typeface="Wingdings" panose="05000000000000000000" pitchFamily="2" charset="2"/>
              <a:buChar char="Ø"/>
            </a:pPr>
            <a:r>
              <a:rPr lang="en-US" sz="2000" dirty="0" smtClean="0"/>
              <a:t>Used more than 70 HeLa runs to evaluate LC and MS/MS performance </a:t>
            </a:r>
          </a:p>
          <a:p>
            <a:endParaRPr lang="en-US" sz="2000" dirty="0" smtClean="0"/>
          </a:p>
          <a:p>
            <a:r>
              <a:rPr lang="en-US" sz="2000" dirty="0" smtClean="0"/>
              <a:t>Website:</a:t>
            </a:r>
          </a:p>
          <a:p>
            <a:pPr marL="342900" indent="-342900">
              <a:buFont typeface="Wingdings" panose="05000000000000000000" pitchFamily="2" charset="2"/>
              <a:buChar char="Ø"/>
            </a:pPr>
            <a:r>
              <a:rPr lang="en-US" sz="2000" dirty="0" smtClean="0"/>
              <a:t>Containerized Linux OS with R, Python, </a:t>
            </a:r>
            <a:r>
              <a:rPr lang="en-US" sz="2000" dirty="0" err="1" smtClean="0"/>
              <a:t>Redis</a:t>
            </a:r>
            <a:r>
              <a:rPr lang="en-US" sz="2000" dirty="0" smtClean="0"/>
              <a:t> and Celery</a:t>
            </a:r>
          </a:p>
          <a:p>
            <a:pPr marL="342900" indent="-342900">
              <a:buFont typeface="Wingdings" panose="05000000000000000000" pitchFamily="2" charset="2"/>
              <a:buChar char="Ø"/>
            </a:pPr>
            <a:r>
              <a:rPr lang="en-US" sz="2000" dirty="0" smtClean="0"/>
              <a:t>TPP (wine) used for identifications</a:t>
            </a:r>
          </a:p>
          <a:p>
            <a:pPr marL="342900" indent="-342900">
              <a:buFont typeface="Wingdings" panose="05000000000000000000" pitchFamily="2" charset="2"/>
              <a:buChar char="Ø"/>
            </a:pPr>
            <a:r>
              <a:rPr lang="en-US" sz="2000" dirty="0" smtClean="0"/>
              <a:t>Existing R packages: </a:t>
            </a:r>
            <a:r>
              <a:rPr lang="en-US" sz="2000" dirty="0" err="1" smtClean="0"/>
              <a:t>mzR</a:t>
            </a:r>
            <a:r>
              <a:rPr lang="en-US" sz="2000" dirty="0" smtClean="0"/>
              <a:t>, </a:t>
            </a:r>
            <a:r>
              <a:rPr lang="en-US" sz="2000" dirty="0" err="1" smtClean="0"/>
              <a:t>MSnbase</a:t>
            </a:r>
            <a:r>
              <a:rPr lang="en-US" sz="2000" dirty="0" smtClean="0"/>
              <a:t>, </a:t>
            </a:r>
            <a:r>
              <a:rPr lang="en-US" sz="2000" dirty="0" err="1" smtClean="0"/>
              <a:t>pepXMLTab</a:t>
            </a:r>
            <a:endParaRPr lang="en-US" sz="2000" dirty="0" smtClean="0"/>
          </a:p>
          <a:p>
            <a:endParaRPr lang="en-US" sz="2000" dirty="0" smtClean="0"/>
          </a:p>
          <a:p>
            <a:r>
              <a:rPr lang="en-US" sz="2000" dirty="0" smtClean="0"/>
              <a:t>Reporting:</a:t>
            </a:r>
          </a:p>
          <a:p>
            <a:pPr marL="342900" indent="-342900">
              <a:buFont typeface="Wingdings" panose="05000000000000000000" pitchFamily="2" charset="2"/>
              <a:buChar char="Ø"/>
            </a:pPr>
            <a:r>
              <a:rPr lang="en-US" sz="2000" dirty="0" smtClean="0"/>
              <a:t>Pipeline generates a high-level graphic summary and a detailed report </a:t>
            </a:r>
          </a:p>
        </p:txBody>
      </p:sp>
    </p:spTree>
    <p:extLst>
      <p:ext uri="{BB962C8B-B14F-4D97-AF65-F5344CB8AC3E}">
        <p14:creationId xmlns:p14="http://schemas.microsoft.com/office/powerpoint/2010/main" val="1510056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Short video demo</a:t>
            </a:r>
            <a:endParaRPr lang="en-US" sz="2400" cap="none" dirty="0"/>
          </a:p>
        </p:txBody>
      </p:sp>
      <p:pic>
        <p:nvPicPr>
          <p:cNvPr id="3" name="Picture 2"/>
          <p:cNvPicPr>
            <a:picLocks noChangeAspect="1"/>
          </p:cNvPicPr>
          <p:nvPr/>
        </p:nvPicPr>
        <p:blipFill>
          <a:blip r:embed="rId3"/>
          <a:stretch>
            <a:fillRect/>
          </a:stretch>
        </p:blipFill>
        <p:spPr>
          <a:xfrm>
            <a:off x="2209800" y="923925"/>
            <a:ext cx="7772400" cy="5010150"/>
          </a:xfrm>
          <a:prstGeom prst="rect">
            <a:avLst/>
          </a:prstGeom>
        </p:spPr>
      </p:pic>
    </p:spTree>
    <p:extLst>
      <p:ext uri="{BB962C8B-B14F-4D97-AF65-F5344CB8AC3E}">
        <p14:creationId xmlns:p14="http://schemas.microsoft.com/office/powerpoint/2010/main" val="4100175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Picture 194"/>
          <p:cNvPicPr>
            <a:picLocks noChangeAspect="1"/>
          </p:cNvPicPr>
          <p:nvPr/>
        </p:nvPicPr>
        <p:blipFill rotWithShape="1">
          <a:blip r:embed="rId4" cstate="print">
            <a:extLst>
              <a:ext uri="{28A0092B-C50C-407E-A947-70E740481C1C}">
                <a14:useLocalDpi xmlns:a14="http://schemas.microsoft.com/office/drawing/2010/main" val="0"/>
              </a:ext>
            </a:extLst>
          </a:blip>
          <a:srcRect l="3333" t="22222" r="2222" b="22222"/>
          <a:stretch/>
        </p:blipFill>
        <p:spPr>
          <a:xfrm>
            <a:off x="4495800" y="800100"/>
            <a:ext cx="1778009" cy="1045888"/>
          </a:xfrm>
          <a:prstGeom prst="rect">
            <a:avLst/>
          </a:prstGeom>
        </p:spPr>
      </p:pic>
      <p:sp>
        <p:nvSpPr>
          <p:cNvPr id="2" name="Title 1"/>
          <p:cNvSpPr>
            <a:spLocks noGrp="1"/>
          </p:cNvSpPr>
          <p:nvPr>
            <p:ph type="title" idx="4294967295"/>
          </p:nvPr>
        </p:nvSpPr>
        <p:spPr>
          <a:xfrm>
            <a:off x="0" y="76200"/>
            <a:ext cx="7239000" cy="457200"/>
          </a:xfrm>
        </p:spPr>
        <p:txBody>
          <a:bodyPr>
            <a:normAutofit/>
          </a:bodyPr>
          <a:lstStyle/>
          <a:p>
            <a:r>
              <a:rPr lang="en-US" sz="2400" cap="none" dirty="0" smtClean="0"/>
              <a:t>System Suitability – how you test is important</a:t>
            </a:r>
            <a:endParaRPr lang="en-US" sz="2400" cap="none"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485900"/>
            <a:ext cx="3551169" cy="88779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0730" y="1967896"/>
            <a:ext cx="1783079" cy="1371600"/>
          </a:xfrm>
          <a:prstGeom prst="rect">
            <a:avLst/>
          </a:prstGeom>
        </p:spPr>
      </p:pic>
      <p:grpSp>
        <p:nvGrpSpPr>
          <p:cNvPr id="8" name="Group 7"/>
          <p:cNvGrpSpPr/>
          <p:nvPr/>
        </p:nvGrpSpPr>
        <p:grpSpPr>
          <a:xfrm>
            <a:off x="283334" y="3861858"/>
            <a:ext cx="2984500" cy="2168384"/>
            <a:chOff x="540938" y="961068"/>
            <a:chExt cx="6992490" cy="5080382"/>
          </a:xfrm>
        </p:grpSpPr>
        <p:grpSp>
          <p:nvGrpSpPr>
            <p:cNvPr id="9" name="Group 735"/>
            <p:cNvGrpSpPr/>
            <p:nvPr/>
          </p:nvGrpSpPr>
          <p:grpSpPr>
            <a:xfrm>
              <a:off x="540938" y="961068"/>
              <a:ext cx="6992490" cy="5080382"/>
              <a:chOff x="414397" y="865697"/>
              <a:chExt cx="6992490" cy="5080382"/>
            </a:xfrm>
          </p:grpSpPr>
          <p:sp>
            <p:nvSpPr>
              <p:cNvPr id="17"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0"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1"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2"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3"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4"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5" name="Group 911"/>
              <p:cNvGrpSpPr/>
              <p:nvPr/>
            </p:nvGrpSpPr>
            <p:grpSpPr>
              <a:xfrm>
                <a:off x="5619047" y="1412628"/>
                <a:ext cx="851113" cy="1015714"/>
                <a:chOff x="5619047" y="1412628"/>
                <a:chExt cx="851113" cy="1015714"/>
              </a:xfrm>
            </p:grpSpPr>
            <p:sp>
              <p:nvSpPr>
                <p:cNvPr id="192" name="TextBox 191"/>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93" name="TextBox 192"/>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6" name="Group 845"/>
              <p:cNvGrpSpPr/>
              <p:nvPr/>
            </p:nvGrpSpPr>
            <p:grpSpPr>
              <a:xfrm>
                <a:off x="5556665" y="1106053"/>
                <a:ext cx="1609725" cy="1489076"/>
                <a:chOff x="6276414" y="1827016"/>
                <a:chExt cx="1609725" cy="1489076"/>
              </a:xfrm>
            </p:grpSpPr>
            <p:sp>
              <p:nvSpPr>
                <p:cNvPr id="155"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6"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7"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9"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0"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1"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2"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8"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9"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0"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1"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2"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6"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7"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8"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9"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1"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2"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3"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84"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7"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8"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9"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0"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91"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7" name="Group 846"/>
              <p:cNvGrpSpPr/>
              <p:nvPr/>
            </p:nvGrpSpPr>
            <p:grpSpPr>
              <a:xfrm>
                <a:off x="746680" y="4718010"/>
                <a:ext cx="384176" cy="290513"/>
                <a:chOff x="3112293" y="6014942"/>
                <a:chExt cx="384176" cy="290513"/>
              </a:xfrm>
            </p:grpSpPr>
            <p:sp>
              <p:nvSpPr>
                <p:cNvPr id="137"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0"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4"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8" name="Group 847"/>
              <p:cNvGrpSpPr/>
              <p:nvPr/>
            </p:nvGrpSpPr>
            <p:grpSpPr>
              <a:xfrm>
                <a:off x="1548127" y="3531534"/>
                <a:ext cx="1665288" cy="314650"/>
                <a:chOff x="3891756" y="4847805"/>
                <a:chExt cx="1665288" cy="314650"/>
              </a:xfrm>
            </p:grpSpPr>
            <p:sp>
              <p:nvSpPr>
                <p:cNvPr id="129"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2"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10" name="orbitrap"/>
            <p:cNvGrpSpPr>
              <a:grpSpLocks noChangeAspect="1"/>
            </p:cNvGrpSpPr>
            <p:nvPr>
              <p:custDataLst>
                <p:tags r:id="rId1"/>
              </p:custDataLst>
            </p:nvPr>
          </p:nvGrpSpPr>
          <p:grpSpPr bwMode="auto">
            <a:xfrm>
              <a:off x="3389314" y="1774827"/>
              <a:ext cx="1219200" cy="709613"/>
              <a:chOff x="2055" y="1058"/>
              <a:chExt cx="768" cy="447"/>
            </a:xfrm>
          </p:grpSpPr>
          <p:sp>
            <p:nvSpPr>
              <p:cNvPr id="11"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2"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cxnSp>
        <p:nvCxnSpPr>
          <p:cNvPr id="197" name="Straight Arrow Connector 196"/>
          <p:cNvCxnSpPr/>
          <p:nvPr/>
        </p:nvCxnSpPr>
        <p:spPr>
          <a:xfrm flipV="1">
            <a:off x="3581871" y="1596529"/>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581871" y="1907244"/>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6934199" y="774700"/>
            <a:ext cx="2202783" cy="707886"/>
          </a:xfrm>
          <a:prstGeom prst="rect">
            <a:avLst/>
          </a:prstGeom>
          <a:noFill/>
        </p:spPr>
        <p:txBody>
          <a:bodyPr wrap="none" rtlCol="0">
            <a:spAutoFit/>
          </a:bodyPr>
          <a:lstStyle/>
          <a:p>
            <a:r>
              <a:rPr lang="en-US" sz="2000" dirty="0" smtClean="0"/>
              <a:t>Track speed</a:t>
            </a:r>
          </a:p>
          <a:p>
            <a:r>
              <a:rPr lang="en-US" sz="2000" dirty="0" smtClean="0"/>
              <a:t>High-speed corners</a:t>
            </a:r>
            <a:endParaRPr lang="en-US" sz="2000" dirty="0"/>
          </a:p>
        </p:txBody>
      </p:sp>
      <p:sp>
        <p:nvSpPr>
          <p:cNvPr id="200" name="TextBox 199"/>
          <p:cNvSpPr txBox="1"/>
          <p:nvPr/>
        </p:nvSpPr>
        <p:spPr>
          <a:xfrm>
            <a:off x="6934199" y="1828800"/>
            <a:ext cx="2202783" cy="1631216"/>
          </a:xfrm>
          <a:prstGeom prst="rect">
            <a:avLst/>
          </a:prstGeom>
          <a:noFill/>
        </p:spPr>
        <p:txBody>
          <a:bodyPr wrap="none" rtlCol="0">
            <a:spAutoFit/>
          </a:bodyPr>
          <a:lstStyle/>
          <a:p>
            <a:r>
              <a:rPr lang="en-US" sz="2000" dirty="0" smtClean="0"/>
              <a:t>Track speed</a:t>
            </a:r>
          </a:p>
          <a:p>
            <a:r>
              <a:rPr lang="en-US" sz="2000" dirty="0" smtClean="0"/>
              <a:t>Low-speed corners</a:t>
            </a:r>
          </a:p>
          <a:p>
            <a:r>
              <a:rPr lang="en-US" sz="2000" dirty="0" smtClean="0"/>
              <a:t>High-speed corners</a:t>
            </a:r>
          </a:p>
          <a:p>
            <a:r>
              <a:rPr lang="en-US" sz="2000" dirty="0" smtClean="0"/>
              <a:t>Braking</a:t>
            </a:r>
          </a:p>
          <a:p>
            <a:r>
              <a:rPr lang="en-US" sz="2000" dirty="0" smtClean="0"/>
              <a:t>etc.</a:t>
            </a:r>
            <a:endParaRPr lang="en-US" sz="2000" dirty="0"/>
          </a:p>
        </p:txBody>
      </p:sp>
      <p:cxnSp>
        <p:nvCxnSpPr>
          <p:cNvPr id="201" name="Straight Arrow Connector 200"/>
          <p:cNvCxnSpPr/>
          <p:nvPr/>
        </p:nvCxnSpPr>
        <p:spPr>
          <a:xfrm flipV="1">
            <a:off x="3581871" y="4627860"/>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581871" y="4938575"/>
            <a:ext cx="748829" cy="31525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6934199" y="39266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04" name="TextBox 203"/>
          <p:cNvSpPr txBox="1"/>
          <p:nvPr/>
        </p:nvSpPr>
        <p:spPr>
          <a:xfrm>
            <a:off x="4390001" y="4424327"/>
            <a:ext cx="1295098" cy="400110"/>
          </a:xfrm>
          <a:prstGeom prst="rect">
            <a:avLst/>
          </a:prstGeom>
          <a:noFill/>
        </p:spPr>
        <p:txBody>
          <a:bodyPr wrap="none" rtlCol="0">
            <a:spAutoFit/>
          </a:bodyPr>
          <a:lstStyle/>
          <a:p>
            <a:r>
              <a:rPr lang="en-US" sz="2000" dirty="0" smtClean="0"/>
              <a:t>BSA Digest</a:t>
            </a:r>
            <a:endParaRPr lang="en-US" sz="2000" dirty="0"/>
          </a:p>
        </p:txBody>
      </p:sp>
      <p:sp>
        <p:nvSpPr>
          <p:cNvPr id="205" name="TextBox 204"/>
          <p:cNvSpPr txBox="1"/>
          <p:nvPr/>
        </p:nvSpPr>
        <p:spPr>
          <a:xfrm>
            <a:off x="4390001" y="5068427"/>
            <a:ext cx="1409168" cy="400110"/>
          </a:xfrm>
          <a:prstGeom prst="rect">
            <a:avLst/>
          </a:prstGeom>
          <a:noFill/>
        </p:spPr>
        <p:txBody>
          <a:bodyPr wrap="none" rtlCol="0">
            <a:spAutoFit/>
          </a:bodyPr>
          <a:lstStyle/>
          <a:p>
            <a:r>
              <a:rPr lang="en-US" sz="2000" dirty="0" smtClean="0"/>
              <a:t>HeLa Digest</a:t>
            </a:r>
            <a:endParaRPr lang="en-US" sz="2000" dirty="0"/>
          </a:p>
        </p:txBody>
      </p:sp>
      <p:pic>
        <p:nvPicPr>
          <p:cNvPr id="206" name="Picture 205"/>
          <p:cNvPicPr>
            <a:picLocks noChangeAspect="1"/>
          </p:cNvPicPr>
          <p:nvPr/>
        </p:nvPicPr>
        <p:blipFill>
          <a:blip r:embed="rId7"/>
          <a:stretch>
            <a:fillRect/>
          </a:stretch>
        </p:blipFill>
        <p:spPr>
          <a:xfrm>
            <a:off x="5968102" y="3733800"/>
            <a:ext cx="2268621" cy="1151436"/>
          </a:xfrm>
          <a:prstGeom prst="rect">
            <a:avLst/>
          </a:prstGeom>
        </p:spPr>
      </p:pic>
      <p:pic>
        <p:nvPicPr>
          <p:cNvPr id="207" name="Picture 206"/>
          <p:cNvPicPr>
            <a:picLocks noChangeAspect="1"/>
          </p:cNvPicPr>
          <p:nvPr/>
        </p:nvPicPr>
        <p:blipFill>
          <a:blip r:embed="rId8"/>
          <a:stretch>
            <a:fillRect/>
          </a:stretch>
        </p:blipFill>
        <p:spPr>
          <a:xfrm>
            <a:off x="5968101" y="5046135"/>
            <a:ext cx="2268621" cy="1155459"/>
          </a:xfrm>
          <a:prstGeom prst="rect">
            <a:avLst/>
          </a:prstGeom>
        </p:spPr>
      </p:pic>
      <p:sp>
        <p:nvSpPr>
          <p:cNvPr id="208" name="TextBox 207"/>
          <p:cNvSpPr txBox="1"/>
          <p:nvPr/>
        </p:nvSpPr>
        <p:spPr>
          <a:xfrm>
            <a:off x="8526969" y="3723218"/>
            <a:ext cx="2354555" cy="1323439"/>
          </a:xfrm>
          <a:prstGeom prst="rect">
            <a:avLst/>
          </a:prstGeom>
          <a:noFill/>
        </p:spPr>
        <p:txBody>
          <a:bodyPr wrap="none" rtlCol="0">
            <a:spAutoFit/>
          </a:bodyPr>
          <a:lstStyle/>
          <a:p>
            <a:r>
              <a:rPr lang="en-US" sz="2000" dirty="0"/>
              <a:t>22k MS/MS</a:t>
            </a:r>
          </a:p>
          <a:p>
            <a:r>
              <a:rPr lang="en-US" sz="2000" dirty="0"/>
              <a:t>3552 PSMs</a:t>
            </a:r>
          </a:p>
          <a:p>
            <a:r>
              <a:rPr lang="en-US" sz="2000" dirty="0"/>
              <a:t>103 Peptide groups</a:t>
            </a:r>
          </a:p>
          <a:p>
            <a:r>
              <a:rPr lang="en-US" sz="2000" dirty="0"/>
              <a:t>77% </a:t>
            </a:r>
            <a:r>
              <a:rPr lang="en-US" sz="2000" dirty="0" smtClean="0"/>
              <a:t>coverage of BSA</a:t>
            </a:r>
            <a:endParaRPr lang="en-US" sz="2000" dirty="0"/>
          </a:p>
        </p:txBody>
      </p:sp>
      <p:sp>
        <p:nvSpPr>
          <p:cNvPr id="209" name="TextBox 208"/>
          <p:cNvSpPr txBox="1"/>
          <p:nvPr/>
        </p:nvSpPr>
        <p:spPr>
          <a:xfrm>
            <a:off x="8526969" y="5090248"/>
            <a:ext cx="2521396" cy="1631216"/>
          </a:xfrm>
          <a:prstGeom prst="rect">
            <a:avLst/>
          </a:prstGeom>
          <a:noFill/>
        </p:spPr>
        <p:txBody>
          <a:bodyPr wrap="none" rtlCol="0">
            <a:spAutoFit/>
          </a:bodyPr>
          <a:lstStyle/>
          <a:p>
            <a:r>
              <a:rPr lang="en-US" sz="2000" dirty="0"/>
              <a:t>75k MS/MS</a:t>
            </a:r>
          </a:p>
          <a:p>
            <a:r>
              <a:rPr lang="en-US" sz="2000" dirty="0"/>
              <a:t>28,469 PSMs</a:t>
            </a:r>
          </a:p>
          <a:p>
            <a:r>
              <a:rPr lang="en-US" sz="2000" dirty="0"/>
              <a:t>21,689 Peptide groups</a:t>
            </a:r>
          </a:p>
          <a:p>
            <a:r>
              <a:rPr lang="en-US" sz="2000" dirty="0"/>
              <a:t>4140 Protein groups</a:t>
            </a:r>
          </a:p>
          <a:p>
            <a:endParaRPr lang="en-US" sz="2000" dirty="0"/>
          </a:p>
        </p:txBody>
      </p:sp>
      <p:sp>
        <p:nvSpPr>
          <p:cNvPr id="210" name="TextBox 209"/>
          <p:cNvSpPr txBox="1"/>
          <p:nvPr/>
        </p:nvSpPr>
        <p:spPr>
          <a:xfrm>
            <a:off x="8558719" y="3328928"/>
            <a:ext cx="989245" cy="400110"/>
          </a:xfrm>
          <a:prstGeom prst="rect">
            <a:avLst/>
          </a:prstGeom>
          <a:noFill/>
        </p:spPr>
        <p:txBody>
          <a:bodyPr wrap="none" rtlCol="0">
            <a:spAutoFit/>
          </a:bodyPr>
          <a:lstStyle/>
          <a:p>
            <a:r>
              <a:rPr lang="en-US" sz="2000" u="sng" dirty="0" smtClean="0"/>
              <a:t>Metrics</a:t>
            </a:r>
            <a:endParaRPr lang="en-US" sz="2000" u="sng" dirty="0"/>
          </a:p>
        </p:txBody>
      </p:sp>
      <p:sp>
        <p:nvSpPr>
          <p:cNvPr id="211" name="TextBox 210"/>
          <p:cNvSpPr txBox="1"/>
          <p:nvPr/>
        </p:nvSpPr>
        <p:spPr>
          <a:xfrm>
            <a:off x="1109887" y="1173180"/>
            <a:ext cx="1091966" cy="400110"/>
          </a:xfrm>
          <a:prstGeom prst="rect">
            <a:avLst/>
          </a:prstGeom>
          <a:noFill/>
        </p:spPr>
        <p:txBody>
          <a:bodyPr wrap="none" rtlCol="0">
            <a:spAutoFit/>
          </a:bodyPr>
          <a:lstStyle/>
          <a:p>
            <a:r>
              <a:rPr lang="en-US" sz="2000" dirty="0" smtClean="0"/>
              <a:t>Race Car</a:t>
            </a:r>
            <a:endParaRPr lang="en-US" sz="2000" dirty="0"/>
          </a:p>
        </p:txBody>
      </p:sp>
      <p:sp>
        <p:nvSpPr>
          <p:cNvPr id="212" name="TextBox 211"/>
          <p:cNvSpPr txBox="1"/>
          <p:nvPr/>
        </p:nvSpPr>
        <p:spPr>
          <a:xfrm>
            <a:off x="323057" y="3361328"/>
            <a:ext cx="3117969" cy="400110"/>
          </a:xfrm>
          <a:prstGeom prst="rect">
            <a:avLst/>
          </a:prstGeom>
          <a:noFill/>
        </p:spPr>
        <p:txBody>
          <a:bodyPr wrap="none" rtlCol="0">
            <a:spAutoFit/>
          </a:bodyPr>
          <a:lstStyle/>
          <a:p>
            <a:r>
              <a:rPr lang="en-US" sz="2000" dirty="0" smtClean="0"/>
              <a:t>Modern Mass Spectrometer</a:t>
            </a:r>
            <a:endParaRPr lang="en-US" sz="2000" dirty="0"/>
          </a:p>
        </p:txBody>
      </p:sp>
      <p:sp>
        <p:nvSpPr>
          <p:cNvPr id="3" name="Rounded Rectangle 2"/>
          <p:cNvSpPr/>
          <p:nvPr/>
        </p:nvSpPr>
        <p:spPr>
          <a:xfrm>
            <a:off x="8499436" y="5090248"/>
            <a:ext cx="2489646" cy="12788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6858001" y="1871009"/>
            <a:ext cx="2286000" cy="15131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763798" y="2222500"/>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56931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20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0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2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00" grpId="0"/>
      <p:bldP spid="203" grpId="0"/>
      <p:bldP spid="204" grpId="0"/>
      <p:bldP spid="205" grpId="0"/>
      <p:bldP spid="208" grpId="0"/>
      <p:bldP spid="209" grpId="0"/>
      <p:bldP spid="210" grpId="0"/>
      <p:bldP spid="211" grpId="0"/>
      <p:bldP spid="212" grpId="0"/>
      <p:bldP spid="3" grpId="0" animBg="1"/>
      <p:bldP spid="213"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Current limitations of beta release</a:t>
            </a:r>
            <a:endParaRPr lang="en-US" sz="2400" cap="none" dirty="0"/>
          </a:p>
        </p:txBody>
      </p:sp>
      <p:sp>
        <p:nvSpPr>
          <p:cNvPr id="3" name="TextBox 2"/>
          <p:cNvSpPr txBox="1"/>
          <p:nvPr/>
        </p:nvSpPr>
        <p:spPr>
          <a:xfrm>
            <a:off x="990600" y="990600"/>
            <a:ext cx="10108858" cy="1015663"/>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Do not have confirmed MS/MS methods for other </a:t>
            </a:r>
            <a:r>
              <a:rPr lang="en-US" sz="2000" dirty="0" smtClean="0"/>
              <a:t>platforms</a:t>
            </a:r>
          </a:p>
          <a:p>
            <a:pPr marL="285750" indent="-285750">
              <a:buFont typeface="Wingdings" panose="05000000000000000000" pitchFamily="2" charset="2"/>
              <a:buChar char="Ø"/>
            </a:pPr>
            <a:r>
              <a:rPr lang="en-US" sz="2000" dirty="0" smtClean="0"/>
              <a:t>Haven’t completed summary statistics and figures related to more “classic” quality measures</a:t>
            </a:r>
            <a:endParaRPr lang="en-US" sz="2000" dirty="0" smtClean="0"/>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439942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76200"/>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Ongoing development (v1)</a:t>
            </a:r>
            <a:endParaRPr lang="en-US" sz="2400" cap="none" dirty="0"/>
          </a:p>
        </p:txBody>
      </p:sp>
      <p:sp>
        <p:nvSpPr>
          <p:cNvPr id="4" name="TextBox 3"/>
          <p:cNvSpPr txBox="1"/>
          <p:nvPr/>
        </p:nvSpPr>
        <p:spPr>
          <a:xfrm>
            <a:off x="990600" y="990600"/>
            <a:ext cx="6778907" cy="1938992"/>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Test on non-</a:t>
            </a:r>
            <a:r>
              <a:rPr lang="en-US" sz="2000" dirty="0" err="1" smtClean="0"/>
              <a:t>Thermo</a:t>
            </a:r>
            <a:r>
              <a:rPr lang="en-US" sz="2000" dirty="0" smtClean="0"/>
              <a:t> platforms</a:t>
            </a:r>
          </a:p>
          <a:p>
            <a:pPr marL="285750" indent="-285750">
              <a:buFont typeface="Wingdings" panose="05000000000000000000" pitchFamily="2" charset="2"/>
              <a:buChar char="Ø"/>
            </a:pPr>
            <a:r>
              <a:rPr lang="en-US" sz="2000" dirty="0" smtClean="0"/>
              <a:t>Generate data and test for Water’s </a:t>
            </a:r>
            <a:r>
              <a:rPr lang="en-US" sz="2000" i="1" dirty="0" smtClean="0"/>
              <a:t>E. coli</a:t>
            </a:r>
            <a:r>
              <a:rPr lang="en-US" sz="2000" dirty="0" smtClean="0"/>
              <a:t> and </a:t>
            </a:r>
            <a:r>
              <a:rPr lang="en-US" sz="2000" dirty="0" err="1" smtClean="0"/>
              <a:t>Promega</a:t>
            </a:r>
            <a:r>
              <a:rPr lang="en-US" sz="2000" dirty="0" smtClean="0"/>
              <a:t> Yeast</a:t>
            </a:r>
          </a:p>
          <a:p>
            <a:pPr marL="742950" lvl="1" indent="-285750">
              <a:buFont typeface="Wingdings" panose="05000000000000000000" pitchFamily="2" charset="2"/>
              <a:buChar char="Ø"/>
            </a:pPr>
            <a:r>
              <a:rPr lang="en-US" sz="2000" dirty="0" smtClean="0"/>
              <a:t>please recommend any commercially available digest</a:t>
            </a:r>
          </a:p>
          <a:p>
            <a:pPr marL="285750" indent="-285750">
              <a:buFont typeface="Wingdings" panose="05000000000000000000" pitchFamily="2" charset="2"/>
              <a:buChar char="Ø"/>
            </a:pPr>
            <a:r>
              <a:rPr lang="en-US" sz="2000" dirty="0" smtClean="0"/>
              <a:t>Establish relevant thresholds per platform</a:t>
            </a:r>
          </a:p>
          <a:p>
            <a:pPr marL="285750" indent="-285750">
              <a:buFont typeface="Wingdings" panose="05000000000000000000" pitchFamily="2" charset="2"/>
              <a:buChar char="Ø"/>
            </a:pPr>
            <a:r>
              <a:rPr lang="en-US" sz="2000" dirty="0" smtClean="0"/>
              <a:t>Allow for shorter gradients or different loading amounts</a:t>
            </a:r>
          </a:p>
          <a:p>
            <a:pPr marL="285750" indent="-285750">
              <a:buFont typeface="Wingdings" panose="05000000000000000000" pitchFamily="2" charset="2"/>
              <a:buChar char="Ø"/>
            </a:pPr>
            <a:r>
              <a:rPr lang="en-US" sz="2000" dirty="0" smtClean="0"/>
              <a:t>Model column heater effects</a:t>
            </a:r>
            <a:endParaRPr lang="en-US" sz="2000" dirty="0"/>
          </a:p>
        </p:txBody>
      </p:sp>
      <p:sp>
        <p:nvSpPr>
          <p:cNvPr id="5" name="Title 1"/>
          <p:cNvSpPr txBox="1">
            <a:spLocks/>
          </p:cNvSpPr>
          <p:nvPr/>
        </p:nvSpPr>
        <p:spPr>
          <a:xfrm>
            <a:off x="0" y="3480137"/>
            <a:ext cx="5257800" cy="45720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000" kern="1200" cap="all">
                <a:solidFill>
                  <a:schemeClr val="tx1"/>
                </a:solidFill>
                <a:latin typeface="Helvetica" pitchFamily="34" charset="0"/>
                <a:ea typeface="Helvetica" pitchFamily="34" charset="0"/>
                <a:cs typeface="Helvetica" pitchFamily="34" charset="0"/>
              </a:defRPr>
            </a:lvl1pPr>
            <a:lvl2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2pPr>
            <a:lvl3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3pPr>
            <a:lvl4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4pPr>
            <a:lvl5pPr algn="l" rtl="0" eaLnBrk="0" fontAlgn="base" hangingPunct="0">
              <a:spcBef>
                <a:spcPct val="0"/>
              </a:spcBef>
              <a:spcAft>
                <a:spcPct val="0"/>
              </a:spcAft>
              <a:defRPr sz="1500">
                <a:solidFill>
                  <a:schemeClr val="tx1"/>
                </a:solidFill>
                <a:latin typeface="Helvetica" pitchFamily="34" charset="0"/>
                <a:ea typeface="Helvetica" pitchFamily="34" charset="0"/>
                <a:cs typeface="Helvetica" pitchFamily="34" charset="0"/>
              </a:defRPr>
            </a:lvl5pPr>
            <a:lvl6pPr marL="457200" algn="l" rtl="0" fontAlgn="base">
              <a:spcBef>
                <a:spcPct val="0"/>
              </a:spcBef>
              <a:spcAft>
                <a:spcPct val="0"/>
              </a:spcAft>
              <a:defRPr sz="1500">
                <a:solidFill>
                  <a:schemeClr val="tx1"/>
                </a:solidFill>
                <a:latin typeface="Helvetica" pitchFamily="34" charset="0"/>
                <a:cs typeface="Helvetica" pitchFamily="34" charset="0"/>
              </a:defRPr>
            </a:lvl6pPr>
            <a:lvl7pPr marL="914400" algn="l" rtl="0" fontAlgn="base">
              <a:spcBef>
                <a:spcPct val="0"/>
              </a:spcBef>
              <a:spcAft>
                <a:spcPct val="0"/>
              </a:spcAft>
              <a:defRPr sz="1500">
                <a:solidFill>
                  <a:schemeClr val="tx1"/>
                </a:solidFill>
                <a:latin typeface="Helvetica" pitchFamily="34" charset="0"/>
                <a:cs typeface="Helvetica" pitchFamily="34" charset="0"/>
              </a:defRPr>
            </a:lvl7pPr>
            <a:lvl8pPr marL="1371600" algn="l" rtl="0" fontAlgn="base">
              <a:spcBef>
                <a:spcPct val="0"/>
              </a:spcBef>
              <a:spcAft>
                <a:spcPct val="0"/>
              </a:spcAft>
              <a:defRPr sz="1500">
                <a:solidFill>
                  <a:schemeClr val="tx1"/>
                </a:solidFill>
                <a:latin typeface="Helvetica" pitchFamily="34" charset="0"/>
                <a:cs typeface="Helvetica" pitchFamily="34" charset="0"/>
              </a:defRPr>
            </a:lvl8pPr>
            <a:lvl9pPr marL="1828800" algn="l" rtl="0" fontAlgn="base">
              <a:spcBef>
                <a:spcPct val="0"/>
              </a:spcBef>
              <a:spcAft>
                <a:spcPct val="0"/>
              </a:spcAft>
              <a:defRPr sz="1500">
                <a:solidFill>
                  <a:schemeClr val="tx1"/>
                </a:solidFill>
                <a:latin typeface="Helvetica" pitchFamily="34" charset="0"/>
                <a:cs typeface="Helvetica" pitchFamily="34" charset="0"/>
              </a:defRPr>
            </a:lvl9pPr>
          </a:lstStyle>
          <a:p>
            <a:r>
              <a:rPr lang="en-US" sz="2400" cap="none" dirty="0" smtClean="0"/>
              <a:t>Future development (v2)</a:t>
            </a:r>
            <a:endParaRPr lang="en-US" sz="2400" cap="none" dirty="0"/>
          </a:p>
        </p:txBody>
      </p:sp>
      <p:sp>
        <p:nvSpPr>
          <p:cNvPr id="6" name="TextBox 5"/>
          <p:cNvSpPr txBox="1"/>
          <p:nvPr/>
        </p:nvSpPr>
        <p:spPr>
          <a:xfrm>
            <a:off x="990600" y="4394537"/>
            <a:ext cx="6110455" cy="1015663"/>
          </a:xfrm>
          <a:prstGeom prst="rect">
            <a:avLst/>
          </a:prstGeom>
          <a:noFill/>
        </p:spPr>
        <p:txBody>
          <a:bodyPr wrap="none" rtlCol="0">
            <a:spAutoFit/>
          </a:bodyPr>
          <a:lstStyle/>
          <a:p>
            <a:pPr marL="285750" indent="-285750">
              <a:buFont typeface="Wingdings" panose="05000000000000000000" pitchFamily="2" charset="2"/>
              <a:buChar char="Ø"/>
            </a:pPr>
            <a:r>
              <a:rPr lang="en-US" sz="2000" dirty="0" smtClean="0"/>
              <a:t>Allow user to specify thresholds</a:t>
            </a:r>
          </a:p>
          <a:p>
            <a:pPr marL="285750" indent="-285750">
              <a:buFont typeface="Wingdings" panose="05000000000000000000" pitchFamily="2" charset="2"/>
              <a:buChar char="Ø"/>
            </a:pPr>
            <a:r>
              <a:rPr lang="en-US" sz="2000" dirty="0" smtClean="0"/>
              <a:t>Locally evaluate temporal variations on large data sets</a:t>
            </a:r>
          </a:p>
          <a:p>
            <a:pPr marL="285750" indent="-285750">
              <a:buFont typeface="Wingdings" panose="05000000000000000000" pitchFamily="2" charset="2"/>
              <a:buChar char="Ø"/>
            </a:pPr>
            <a:r>
              <a:rPr lang="en-US" sz="2000" dirty="0" smtClean="0"/>
              <a:t>Evaluate mass spec-based metabolomics data</a:t>
            </a:r>
            <a:endParaRPr lang="en-US" sz="2000" dirty="0"/>
          </a:p>
        </p:txBody>
      </p:sp>
    </p:spTree>
    <p:extLst>
      <p:ext uri="{BB962C8B-B14F-4D97-AF65-F5344CB8AC3E}">
        <p14:creationId xmlns:p14="http://schemas.microsoft.com/office/powerpoint/2010/main" val="276941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4011613" cy="457200"/>
          </a:xfrm>
        </p:spPr>
        <p:txBody>
          <a:bodyPr>
            <a:normAutofit/>
          </a:bodyPr>
          <a:lstStyle/>
          <a:p>
            <a:r>
              <a:rPr lang="en-US" sz="2400" cap="none" dirty="0" smtClean="0"/>
              <a:t>Quality control metrics</a:t>
            </a:r>
            <a:endParaRPr lang="en-US" sz="2400" cap="none" dirty="0"/>
          </a:p>
        </p:txBody>
      </p:sp>
      <p:pic>
        <p:nvPicPr>
          <p:cNvPr id="3" name="Picture 2"/>
          <p:cNvPicPr>
            <a:picLocks noChangeAspect="1"/>
          </p:cNvPicPr>
          <p:nvPr/>
        </p:nvPicPr>
        <p:blipFill>
          <a:blip r:embed="rId3"/>
          <a:stretch>
            <a:fillRect/>
          </a:stretch>
        </p:blipFill>
        <p:spPr>
          <a:xfrm>
            <a:off x="304800" y="3548360"/>
            <a:ext cx="4438650" cy="1352550"/>
          </a:xfrm>
          <a:prstGeom prst="rect">
            <a:avLst/>
          </a:prstGeom>
        </p:spPr>
      </p:pic>
      <p:sp>
        <p:nvSpPr>
          <p:cNvPr id="4" name="TextBox 3"/>
          <p:cNvSpPr txBox="1"/>
          <p:nvPr/>
        </p:nvSpPr>
        <p:spPr>
          <a:xfrm>
            <a:off x="4800600" y="3548360"/>
            <a:ext cx="7010400" cy="153888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Provided ID-free and ID-based metrics of the whole system</a:t>
            </a:r>
          </a:p>
          <a:p>
            <a:pPr marL="285750" indent="-285750">
              <a:buFont typeface="Wingdings" panose="05000000000000000000" pitchFamily="2" charset="2"/>
              <a:buChar char="Ø"/>
            </a:pPr>
            <a:endParaRPr lang="en-US" sz="1400" dirty="0" smtClean="0"/>
          </a:p>
          <a:p>
            <a:pPr marL="285750" indent="-285750">
              <a:buFont typeface="Wingdings" panose="05000000000000000000" pitchFamily="2" charset="2"/>
              <a:buChar char="Ø"/>
            </a:pPr>
            <a:r>
              <a:rPr lang="en-US" sz="2000" dirty="0" smtClean="0"/>
              <a:t>46 quality </a:t>
            </a:r>
            <a:r>
              <a:rPr lang="en-US" sz="2000" dirty="0"/>
              <a:t>metrics related to chromatography, ion source, MS1 and MS2, as well as peptide identifications</a:t>
            </a:r>
          </a:p>
          <a:p>
            <a:pPr marL="285750" indent="-285750">
              <a:buFont typeface="Wingdings" panose="05000000000000000000" pitchFamily="2" charset="2"/>
              <a:buChar char="Ø"/>
            </a:pPr>
            <a:endParaRPr lang="en-US" sz="2000" dirty="0"/>
          </a:p>
        </p:txBody>
      </p:sp>
      <p:sp>
        <p:nvSpPr>
          <p:cNvPr id="6" name="TextBox 5"/>
          <p:cNvSpPr txBox="1"/>
          <p:nvPr/>
        </p:nvSpPr>
        <p:spPr>
          <a:xfrm>
            <a:off x="304800" y="4900910"/>
            <a:ext cx="4438650" cy="1323439"/>
          </a:xfrm>
          <a:prstGeom prst="rect">
            <a:avLst/>
          </a:prstGeom>
          <a:solidFill>
            <a:schemeClr val="bg1">
              <a:lumMod val="50000"/>
            </a:schemeClr>
          </a:solidFill>
          <a:ln w="12700">
            <a:solidFill>
              <a:schemeClr val="dk2"/>
            </a:solidFill>
            <a:prstDash val="dash"/>
          </a:ln>
        </p:spPr>
        <p:txBody>
          <a:bodyPr wrap="square" rtlCol="0">
            <a:spAutoFit/>
          </a:bodyPr>
          <a:lstStyle/>
          <a:p>
            <a:r>
              <a:rPr lang="en-US" sz="2000" dirty="0" smtClean="0">
                <a:solidFill>
                  <a:schemeClr val="bg1"/>
                </a:solidFill>
              </a:rPr>
              <a:t>Tools derived/inspired by MSQC:</a:t>
            </a:r>
          </a:p>
          <a:p>
            <a:r>
              <a:rPr lang="en-US" sz="2000" dirty="0" err="1" smtClean="0">
                <a:solidFill>
                  <a:schemeClr val="bg1"/>
                </a:solidFill>
              </a:rPr>
              <a:t>MassQC</a:t>
            </a:r>
            <a:endParaRPr lang="en-US" sz="2000" dirty="0" smtClean="0">
              <a:solidFill>
                <a:schemeClr val="bg1"/>
              </a:solidFill>
            </a:endParaRPr>
          </a:p>
          <a:p>
            <a:r>
              <a:rPr lang="en-US" sz="2000" dirty="0" err="1" smtClean="0">
                <a:solidFill>
                  <a:schemeClr val="bg1"/>
                </a:solidFill>
              </a:rPr>
              <a:t>Metriculator</a:t>
            </a:r>
            <a:endParaRPr lang="en-US" sz="2000" dirty="0" smtClean="0">
              <a:solidFill>
                <a:schemeClr val="bg1"/>
              </a:solidFill>
            </a:endParaRPr>
          </a:p>
          <a:p>
            <a:r>
              <a:rPr lang="en-US" sz="2000" dirty="0" err="1" smtClean="0">
                <a:solidFill>
                  <a:schemeClr val="bg1"/>
                </a:solidFill>
              </a:rPr>
              <a:t>QuaMeter</a:t>
            </a:r>
            <a:endParaRPr lang="en-US" sz="2000" dirty="0">
              <a:solidFill>
                <a:schemeClr val="bg1"/>
              </a:solidFill>
            </a:endParaRPr>
          </a:p>
        </p:txBody>
      </p:sp>
      <p:sp>
        <p:nvSpPr>
          <p:cNvPr id="9" name="TextBox 8"/>
          <p:cNvSpPr txBox="1"/>
          <p:nvPr/>
        </p:nvSpPr>
        <p:spPr>
          <a:xfrm>
            <a:off x="638152" y="589229"/>
            <a:ext cx="5457848" cy="2616101"/>
          </a:xfrm>
          <a:prstGeom prst="rect">
            <a:avLst/>
          </a:prstGeom>
          <a:noFill/>
        </p:spPr>
        <p:txBody>
          <a:bodyPr wrap="square" rtlCol="0">
            <a:spAutoFit/>
          </a:bodyPr>
          <a:lstStyle/>
          <a:p>
            <a:r>
              <a:rPr lang="en-US" sz="2400" u="sng" dirty="0" smtClean="0"/>
              <a:t>ID-free Metrics:</a:t>
            </a:r>
          </a:p>
          <a:p>
            <a:pPr marL="342900" indent="-342900">
              <a:buFont typeface="Wingdings" panose="05000000000000000000" pitchFamily="2" charset="2"/>
              <a:buChar char="Ø"/>
            </a:pPr>
            <a:r>
              <a:rPr lang="en-US" sz="2000" dirty="0" smtClean="0"/>
              <a:t>Peak width/shape</a:t>
            </a:r>
          </a:p>
          <a:p>
            <a:pPr marL="342900" indent="-342900">
              <a:buFont typeface="Wingdings" panose="05000000000000000000" pitchFamily="2" charset="2"/>
              <a:buChar char="Ø"/>
            </a:pPr>
            <a:r>
              <a:rPr lang="en-US" sz="2000" dirty="0" smtClean="0"/>
              <a:t>TIC</a:t>
            </a:r>
          </a:p>
          <a:p>
            <a:pPr marL="342900" indent="-342900">
              <a:buFont typeface="Wingdings" panose="05000000000000000000" pitchFamily="2" charset="2"/>
              <a:buChar char="Ø"/>
            </a:pPr>
            <a:r>
              <a:rPr lang="en-US" sz="2000" dirty="0" smtClean="0"/>
              <a:t>Mass error</a:t>
            </a:r>
          </a:p>
          <a:p>
            <a:pPr marL="342900" indent="-342900">
              <a:buFont typeface="Wingdings" panose="05000000000000000000" pitchFamily="2" charset="2"/>
              <a:buChar char="Ø"/>
            </a:pPr>
            <a:r>
              <a:rPr lang="en-US" sz="2000" dirty="0" smtClean="0"/>
              <a:t>Charge state distribution</a:t>
            </a:r>
          </a:p>
          <a:p>
            <a:pPr marL="342900" indent="-342900">
              <a:buFont typeface="Wingdings" panose="05000000000000000000" pitchFamily="2" charset="2"/>
              <a:buChar char="Ø"/>
            </a:pPr>
            <a:r>
              <a:rPr lang="en-US" sz="2000" dirty="0" smtClean="0"/>
              <a:t>…</a:t>
            </a:r>
          </a:p>
          <a:p>
            <a:pPr marL="342900" indent="-342900">
              <a:buFont typeface="Wingdings" panose="05000000000000000000" pitchFamily="2" charset="2"/>
              <a:buChar char="Ø"/>
            </a:pPr>
            <a:r>
              <a:rPr lang="en-US" sz="2000" dirty="0" smtClean="0"/>
              <a:t>etc.</a:t>
            </a:r>
          </a:p>
          <a:p>
            <a:endParaRPr lang="en-US" sz="2000" dirty="0"/>
          </a:p>
        </p:txBody>
      </p:sp>
      <p:sp>
        <p:nvSpPr>
          <p:cNvPr id="10" name="TextBox 9"/>
          <p:cNvSpPr txBox="1"/>
          <p:nvPr/>
        </p:nvSpPr>
        <p:spPr>
          <a:xfrm>
            <a:off x="6734152" y="589229"/>
            <a:ext cx="5457848" cy="1692771"/>
          </a:xfrm>
          <a:prstGeom prst="rect">
            <a:avLst/>
          </a:prstGeom>
          <a:noFill/>
        </p:spPr>
        <p:txBody>
          <a:bodyPr wrap="square" rtlCol="0">
            <a:spAutoFit/>
          </a:bodyPr>
          <a:lstStyle/>
          <a:p>
            <a:r>
              <a:rPr lang="en-US" sz="2400" u="sng" dirty="0" smtClean="0"/>
              <a:t>ID-based Metrics:</a:t>
            </a:r>
          </a:p>
          <a:p>
            <a:pPr marL="342900" indent="-342900">
              <a:buFont typeface="Wingdings" panose="05000000000000000000" pitchFamily="2" charset="2"/>
              <a:buChar char="Ø"/>
            </a:pPr>
            <a:r>
              <a:rPr lang="en-US" sz="2000" dirty="0" smtClean="0"/>
              <a:t>Detection of specific peptides</a:t>
            </a:r>
          </a:p>
          <a:p>
            <a:pPr marL="342900" indent="-342900">
              <a:buFont typeface="Wingdings" panose="05000000000000000000" pitchFamily="2" charset="2"/>
              <a:buChar char="Ø"/>
            </a:pPr>
            <a:r>
              <a:rPr lang="en-US" sz="2000" dirty="0" smtClean="0"/>
              <a:t>Rates of peptide identification</a:t>
            </a:r>
          </a:p>
          <a:p>
            <a:pPr marL="342900" indent="-342900">
              <a:buFont typeface="Wingdings" panose="05000000000000000000" pitchFamily="2" charset="2"/>
              <a:buChar char="Ø"/>
            </a:pPr>
            <a:r>
              <a:rPr lang="en-US" sz="2000" dirty="0" smtClean="0"/>
              <a:t>Coverage of known proteins</a:t>
            </a:r>
          </a:p>
          <a:p>
            <a:endParaRPr lang="en-US" sz="2000" dirty="0"/>
          </a:p>
        </p:txBody>
      </p:sp>
    </p:spTree>
    <p:extLst>
      <p:ext uri="{BB962C8B-B14F-4D97-AF65-F5344CB8AC3E}">
        <p14:creationId xmlns:p14="http://schemas.microsoft.com/office/powerpoint/2010/main" val="24130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6858000" cy="457200"/>
          </a:xfrm>
        </p:spPr>
        <p:txBody>
          <a:bodyPr>
            <a:noAutofit/>
          </a:bodyPr>
          <a:lstStyle/>
          <a:p>
            <a:r>
              <a:rPr lang="en-US" sz="2400" cap="none" dirty="0" smtClean="0"/>
              <a:t>QC – the current toolset</a:t>
            </a:r>
            <a:endParaRPr lang="en-US" sz="2400" cap="none" dirty="0"/>
          </a:p>
        </p:txBody>
      </p:sp>
      <p:sp>
        <p:nvSpPr>
          <p:cNvPr id="10" name="TextBox 9"/>
          <p:cNvSpPr txBox="1"/>
          <p:nvPr/>
        </p:nvSpPr>
        <p:spPr>
          <a:xfrm>
            <a:off x="368643" y="779253"/>
            <a:ext cx="5204182" cy="1292662"/>
          </a:xfrm>
          <a:prstGeom prst="rect">
            <a:avLst/>
          </a:prstGeom>
          <a:noFill/>
        </p:spPr>
        <p:txBody>
          <a:bodyPr wrap="none" rtlCol="0">
            <a:spAutoFit/>
          </a:bodyPr>
          <a:lstStyle/>
          <a:p>
            <a:r>
              <a:rPr lang="en-US" sz="2400" u="sng" dirty="0" smtClean="0"/>
              <a:t>ID-Free only</a:t>
            </a:r>
          </a:p>
          <a:p>
            <a:pPr marL="285750" indent="-285750">
              <a:buFont typeface="Wingdings" panose="05000000000000000000" pitchFamily="2" charset="2"/>
              <a:buChar char="Ø"/>
            </a:pPr>
            <a:r>
              <a:rPr lang="en-US" dirty="0" err="1" smtClean="0"/>
              <a:t>spRoCoP</a:t>
            </a:r>
            <a:r>
              <a:rPr lang="en-US" dirty="0" smtClean="0"/>
              <a:t> - Statistical Process Control in Proteomics</a:t>
            </a:r>
          </a:p>
          <a:p>
            <a:pPr marL="285750" indent="-285750">
              <a:buFont typeface="Wingdings" panose="05000000000000000000" pitchFamily="2" charset="2"/>
              <a:buChar char="Ø"/>
            </a:pPr>
            <a:r>
              <a:rPr lang="en-US" dirty="0" smtClean="0"/>
              <a:t>Raw Beans</a:t>
            </a:r>
          </a:p>
          <a:p>
            <a:pPr marL="285750" indent="-285750">
              <a:buFont typeface="Wingdings" panose="05000000000000000000" pitchFamily="2" charset="2"/>
              <a:buChar char="Ø"/>
            </a:pPr>
            <a:r>
              <a:rPr lang="en-US" dirty="0" smtClean="0"/>
              <a:t>QC-ART</a:t>
            </a:r>
            <a:endParaRPr lang="en-US" dirty="0"/>
          </a:p>
        </p:txBody>
      </p:sp>
      <p:sp>
        <p:nvSpPr>
          <p:cNvPr id="11" name="TextBox 10"/>
          <p:cNvSpPr txBox="1"/>
          <p:nvPr/>
        </p:nvSpPr>
        <p:spPr>
          <a:xfrm>
            <a:off x="6096001" y="779253"/>
            <a:ext cx="5867399" cy="1015663"/>
          </a:xfrm>
          <a:prstGeom prst="rect">
            <a:avLst/>
          </a:prstGeom>
          <a:noFill/>
        </p:spPr>
        <p:txBody>
          <a:bodyPr wrap="square" rtlCol="0">
            <a:spAutoFit/>
          </a:bodyPr>
          <a:lstStyle/>
          <a:p>
            <a:r>
              <a:rPr lang="en-US" sz="2400" u="sng" dirty="0" smtClean="0"/>
              <a:t>Specific application QC tools</a:t>
            </a:r>
          </a:p>
          <a:p>
            <a:pPr marL="285750" indent="-285750">
              <a:buFont typeface="Wingdings" panose="05000000000000000000" pitchFamily="2" charset="2"/>
              <a:buChar char="Ø"/>
            </a:pPr>
            <a:r>
              <a:rPr lang="en-US" dirty="0"/>
              <a:t>TMT - TVT: </a:t>
            </a:r>
            <a:r>
              <a:rPr lang="en-US" dirty="0" smtClean="0"/>
              <a:t>Triple Knockout Proteome Standard </a:t>
            </a:r>
            <a:r>
              <a:rPr lang="en-US" dirty="0"/>
              <a:t>Visualization Tool</a:t>
            </a:r>
          </a:p>
        </p:txBody>
      </p:sp>
      <p:sp>
        <p:nvSpPr>
          <p:cNvPr id="19" name="TextBox 18"/>
          <p:cNvSpPr txBox="1"/>
          <p:nvPr/>
        </p:nvSpPr>
        <p:spPr>
          <a:xfrm>
            <a:off x="368643" y="3329122"/>
            <a:ext cx="2495363" cy="461665"/>
          </a:xfrm>
          <a:prstGeom prst="rect">
            <a:avLst/>
          </a:prstGeom>
          <a:noFill/>
        </p:spPr>
        <p:txBody>
          <a:bodyPr wrap="none" rtlCol="0">
            <a:spAutoFit/>
          </a:bodyPr>
          <a:lstStyle/>
          <a:p>
            <a:r>
              <a:rPr lang="en-US" sz="2400" u="sng" dirty="0" smtClean="0"/>
              <a:t>ID-Free + ID-based</a:t>
            </a:r>
            <a:endParaRPr lang="en-US" dirty="0"/>
          </a:p>
        </p:txBody>
      </p:sp>
      <p:sp>
        <p:nvSpPr>
          <p:cNvPr id="20" name="TextBox 19"/>
          <p:cNvSpPr txBox="1"/>
          <p:nvPr/>
        </p:nvSpPr>
        <p:spPr>
          <a:xfrm>
            <a:off x="6711639" y="3790787"/>
            <a:ext cx="5253135"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Local and/or web-based versions</a:t>
            </a:r>
          </a:p>
          <a:p>
            <a:pPr marL="285750" indent="-285750">
              <a:buFont typeface="Wingdings" panose="05000000000000000000" pitchFamily="2" charset="2"/>
              <a:buChar char="Ø"/>
            </a:pPr>
            <a:r>
              <a:rPr lang="en-US" dirty="0" smtClean="0"/>
              <a:t>Can work on any lab’s QC sample</a:t>
            </a:r>
          </a:p>
          <a:p>
            <a:pPr marL="285750" indent="-285750">
              <a:buFont typeface="Wingdings" panose="05000000000000000000" pitchFamily="2" charset="2"/>
              <a:buChar char="Ø"/>
            </a:pPr>
            <a:r>
              <a:rPr lang="en-US" dirty="0" smtClean="0"/>
              <a:t>Some require the presence of predefined </a:t>
            </a:r>
            <a:r>
              <a:rPr lang="en-US" i="1" dirty="0" smtClean="0"/>
              <a:t>m/z</a:t>
            </a:r>
          </a:p>
          <a:p>
            <a:pPr marL="285750" indent="-285750">
              <a:buFont typeface="Wingdings" panose="05000000000000000000" pitchFamily="2" charset="2"/>
              <a:buChar char="Ø"/>
            </a:pPr>
            <a:r>
              <a:rPr lang="en-US" dirty="0" smtClean="0"/>
              <a:t>Can be used for quality controls within experimental runs</a:t>
            </a:r>
            <a:endParaRPr lang="en-US" dirty="0"/>
          </a:p>
        </p:txBody>
      </p:sp>
      <p:sp>
        <p:nvSpPr>
          <p:cNvPr id="23" name="TextBox 22"/>
          <p:cNvSpPr txBox="1"/>
          <p:nvPr/>
        </p:nvSpPr>
        <p:spPr>
          <a:xfrm>
            <a:off x="0" y="5963635"/>
            <a:ext cx="5703741" cy="369332"/>
          </a:xfrm>
          <a:prstGeom prst="rect">
            <a:avLst/>
          </a:prstGeom>
          <a:noFill/>
        </p:spPr>
        <p:txBody>
          <a:bodyPr wrap="none" rtlCol="0">
            <a:spAutoFit/>
          </a:bodyPr>
          <a:lstStyle/>
          <a:p>
            <a:r>
              <a:rPr lang="en-US" i="1" dirty="0" smtClean="0"/>
              <a:t>* this is not an exhaustive list, please excuse any omissions.</a:t>
            </a:r>
            <a:endParaRPr lang="en-US" i="1" dirty="0"/>
          </a:p>
        </p:txBody>
      </p:sp>
      <p:grpSp>
        <p:nvGrpSpPr>
          <p:cNvPr id="3" name="Group 2"/>
          <p:cNvGrpSpPr/>
          <p:nvPr/>
        </p:nvGrpSpPr>
        <p:grpSpPr>
          <a:xfrm>
            <a:off x="313449" y="3894748"/>
            <a:ext cx="6349279" cy="2045682"/>
            <a:chOff x="313449" y="3894748"/>
            <a:chExt cx="6349279" cy="2045682"/>
          </a:xfrm>
        </p:grpSpPr>
        <p:grpSp>
          <p:nvGrpSpPr>
            <p:cNvPr id="12" name="Group 11"/>
            <p:cNvGrpSpPr/>
            <p:nvPr/>
          </p:nvGrpSpPr>
          <p:grpSpPr>
            <a:xfrm>
              <a:off x="313449" y="3894748"/>
              <a:ext cx="6349279" cy="1858431"/>
              <a:chOff x="313449" y="3894748"/>
              <a:chExt cx="6349279" cy="185843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48" y="3962400"/>
                <a:ext cx="1847850" cy="6477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449" y="4794452"/>
                <a:ext cx="1956638" cy="631489"/>
              </a:xfrm>
              <a:prstGeom prst="rect">
                <a:avLst/>
              </a:prstGeom>
            </p:spPr>
          </p:pic>
          <p:sp>
            <p:nvSpPr>
              <p:cNvPr id="9" name="TextBox 8"/>
              <p:cNvSpPr txBox="1"/>
              <p:nvPr/>
            </p:nvSpPr>
            <p:spPr>
              <a:xfrm>
                <a:off x="2447127" y="4024640"/>
                <a:ext cx="1549720" cy="523220"/>
              </a:xfrm>
              <a:prstGeom prst="rect">
                <a:avLst/>
              </a:prstGeom>
              <a:noFill/>
            </p:spPr>
            <p:txBody>
              <a:bodyPr wrap="none" rtlCol="0">
                <a:spAutoFit/>
              </a:bodyPr>
              <a:lstStyle/>
              <a:p>
                <a:r>
                  <a:rPr lang="en-US" sz="2800" dirty="0" err="1" smtClean="0"/>
                  <a:t>RawTools</a:t>
                </a:r>
                <a:endParaRPr lang="en-US" sz="2800" dirty="0"/>
              </a:p>
            </p:txBody>
          </p:sp>
          <p:grpSp>
            <p:nvGrpSpPr>
              <p:cNvPr id="15" name="Group 14"/>
              <p:cNvGrpSpPr/>
              <p:nvPr/>
            </p:nvGrpSpPr>
            <p:grpSpPr>
              <a:xfrm>
                <a:off x="2235988" y="4695111"/>
                <a:ext cx="1191731" cy="898421"/>
                <a:chOff x="3822861" y="726057"/>
                <a:chExt cx="1312700" cy="989617"/>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861" y="726057"/>
                  <a:ext cx="914401" cy="914399"/>
                </a:xfrm>
                <a:prstGeom prst="rect">
                  <a:avLst/>
                </a:prstGeom>
              </p:spPr>
            </p:pic>
            <p:sp>
              <p:nvSpPr>
                <p:cNvPr id="14" name="TextBox 13"/>
                <p:cNvSpPr txBox="1"/>
                <p:nvPr/>
              </p:nvSpPr>
              <p:spPr>
                <a:xfrm>
                  <a:off x="4019550" y="1254009"/>
                  <a:ext cx="1116011" cy="461665"/>
                </a:xfrm>
                <a:prstGeom prst="rect">
                  <a:avLst/>
                </a:prstGeom>
                <a:noFill/>
              </p:spPr>
              <p:txBody>
                <a:bodyPr wrap="none" rtlCol="0">
                  <a:spAutoFit/>
                </a:bodyPr>
                <a:lstStyle/>
                <a:p>
                  <a:r>
                    <a:rPr lang="en-US" sz="2400" dirty="0" err="1" smtClean="0">
                      <a:solidFill>
                        <a:schemeClr val="tx1">
                          <a:lumMod val="50000"/>
                          <a:lumOff val="50000"/>
                        </a:schemeClr>
                      </a:solidFill>
                    </a:rPr>
                    <a:t>pmartR</a:t>
                  </a:r>
                  <a:endParaRPr lang="en-US" sz="2400" dirty="0">
                    <a:solidFill>
                      <a:schemeClr val="tx1">
                        <a:lumMod val="50000"/>
                        <a:lumOff val="50000"/>
                      </a:schemeClr>
                    </a:solidFill>
                  </a:endParaRPr>
                </a:p>
              </p:txBody>
            </p:sp>
          </p:gr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585" r="55415"/>
              <a:stretch/>
            </p:blipFill>
            <p:spPr>
              <a:xfrm>
                <a:off x="4550769" y="4749514"/>
                <a:ext cx="743456" cy="1003665"/>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4323" t="7778" r="21755" b="33333"/>
              <a:stretch/>
            </p:blipFill>
            <p:spPr>
              <a:xfrm>
                <a:off x="4048326" y="3894748"/>
                <a:ext cx="1004886" cy="845380"/>
              </a:xfrm>
              <a:prstGeom prst="rect">
                <a:avLst/>
              </a:prstGeom>
            </p:spPr>
          </p:pic>
          <p:sp>
            <p:nvSpPr>
              <p:cNvPr id="7" name="TextBox 6"/>
              <p:cNvSpPr txBox="1"/>
              <p:nvPr/>
            </p:nvSpPr>
            <p:spPr>
              <a:xfrm>
                <a:off x="3458817" y="4768286"/>
                <a:ext cx="1152495" cy="523220"/>
              </a:xfrm>
              <a:prstGeom prst="rect">
                <a:avLst/>
              </a:prstGeom>
              <a:noFill/>
            </p:spPr>
            <p:txBody>
              <a:bodyPr wrap="none" rtlCol="0">
                <a:spAutoFit/>
              </a:bodyPr>
              <a:lstStyle/>
              <a:p>
                <a:r>
                  <a:rPr lang="en-US" sz="2800" dirty="0" smtClean="0"/>
                  <a:t>PTXQC</a:t>
                </a:r>
                <a:endParaRPr lang="en-US" sz="2800" dirty="0"/>
              </a:p>
            </p:txBody>
          </p:sp>
          <p:sp>
            <p:nvSpPr>
              <p:cNvPr id="24" name="TextBox 23"/>
              <p:cNvSpPr txBox="1"/>
              <p:nvPr/>
            </p:nvSpPr>
            <p:spPr>
              <a:xfrm>
                <a:off x="5075803" y="3990842"/>
                <a:ext cx="1406219" cy="523220"/>
              </a:xfrm>
              <a:prstGeom prst="rect">
                <a:avLst/>
              </a:prstGeom>
              <a:noFill/>
            </p:spPr>
            <p:txBody>
              <a:bodyPr wrap="none" rtlCol="0">
                <a:spAutoFit/>
              </a:bodyPr>
              <a:lstStyle/>
              <a:p>
                <a:r>
                  <a:rPr lang="en-US" sz="2800" dirty="0" err="1" smtClean="0"/>
                  <a:t>QCQuan</a:t>
                </a:r>
                <a:endParaRPr lang="en-US" sz="2800" dirty="0"/>
              </a:p>
            </p:txBody>
          </p:sp>
          <p:sp>
            <p:nvSpPr>
              <p:cNvPr id="25" name="TextBox 24"/>
              <p:cNvSpPr txBox="1"/>
              <p:nvPr/>
            </p:nvSpPr>
            <p:spPr>
              <a:xfrm>
                <a:off x="5343136" y="5015524"/>
                <a:ext cx="1319592" cy="523220"/>
              </a:xfrm>
              <a:prstGeom prst="rect">
                <a:avLst/>
              </a:prstGeom>
              <a:noFill/>
            </p:spPr>
            <p:txBody>
              <a:bodyPr wrap="none" rtlCol="0">
                <a:spAutoFit/>
              </a:bodyPr>
              <a:lstStyle/>
              <a:p>
                <a:r>
                  <a:rPr lang="en-US" sz="2800" dirty="0" smtClean="0"/>
                  <a:t>QCMAP</a:t>
                </a:r>
                <a:endParaRPr lang="en-US" sz="2800" dirty="0"/>
              </a:p>
            </p:txBody>
          </p:sp>
        </p:grpSp>
        <p:sp>
          <p:nvSpPr>
            <p:cNvPr id="22" name="TextBox 21"/>
            <p:cNvSpPr txBox="1"/>
            <p:nvPr/>
          </p:nvSpPr>
          <p:spPr>
            <a:xfrm>
              <a:off x="368643" y="5478765"/>
              <a:ext cx="2626168" cy="461665"/>
            </a:xfrm>
            <a:prstGeom prst="rect">
              <a:avLst/>
            </a:prstGeom>
            <a:noFill/>
          </p:spPr>
          <p:txBody>
            <a:bodyPr wrap="none" rtlCol="0">
              <a:spAutoFit/>
            </a:bodyPr>
            <a:lstStyle/>
            <a:p>
              <a:r>
                <a:rPr lang="en-US" sz="2400" dirty="0" smtClean="0">
                  <a:solidFill>
                    <a:schemeClr val="tx2"/>
                  </a:solidFill>
                </a:rPr>
                <a:t>SIMPATI</a:t>
              </a:r>
              <a:r>
                <a:rPr lang="en-US" sz="2400" dirty="0" smtClean="0">
                  <a:solidFill>
                    <a:srgbClr val="C00000"/>
                  </a:solidFill>
                </a:rPr>
                <a:t>QC</a:t>
              </a:r>
              <a:r>
                <a:rPr lang="en-US" sz="2400" dirty="0" smtClean="0">
                  <a:solidFill>
                    <a:schemeClr val="tx2"/>
                  </a:solidFill>
                </a:rPr>
                <a:t>O Server</a:t>
              </a:r>
              <a:endParaRPr lang="en-US" sz="2400" dirty="0">
                <a:solidFill>
                  <a:schemeClr val="tx2"/>
                </a:solidFill>
              </a:endParaRPr>
            </a:p>
          </p:txBody>
        </p:sp>
      </p:grpSp>
    </p:spTree>
    <p:extLst>
      <p:ext uri="{BB962C8B-B14F-4D97-AF65-F5344CB8AC3E}">
        <p14:creationId xmlns:p14="http://schemas.microsoft.com/office/powerpoint/2010/main" val="40947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539126" cy="457200"/>
          </a:xfrm>
        </p:spPr>
        <p:txBody>
          <a:bodyPr>
            <a:normAutofit/>
          </a:bodyPr>
          <a:lstStyle/>
          <a:p>
            <a:r>
              <a:rPr lang="en-US" sz="2400" cap="none" dirty="0" smtClean="0"/>
              <a:t>QC </a:t>
            </a:r>
            <a:r>
              <a:rPr lang="en-US" sz="2400" cap="none" dirty="0" err="1" smtClean="0"/>
              <a:t>Benchmarker</a:t>
            </a:r>
            <a:r>
              <a:rPr lang="en-US" sz="2400" cap="none" smtClean="0"/>
              <a:t> – Goals </a:t>
            </a:r>
            <a:r>
              <a:rPr lang="en-US" sz="2400" cap="none" dirty="0" smtClean="0"/>
              <a:t>and Rationale</a:t>
            </a:r>
            <a:endParaRPr lang="en-US" sz="2400" cap="none" dirty="0"/>
          </a:p>
        </p:txBody>
      </p:sp>
      <p:grpSp>
        <p:nvGrpSpPr>
          <p:cNvPr id="3" name="Group 2"/>
          <p:cNvGrpSpPr/>
          <p:nvPr/>
        </p:nvGrpSpPr>
        <p:grpSpPr>
          <a:xfrm>
            <a:off x="381000" y="1332235"/>
            <a:ext cx="1943310" cy="1411909"/>
            <a:chOff x="540938" y="961068"/>
            <a:chExt cx="6992490" cy="5080382"/>
          </a:xfrm>
        </p:grpSpPr>
        <p:grpSp>
          <p:nvGrpSpPr>
            <p:cNvPr id="4" name="Group 735"/>
            <p:cNvGrpSpPr/>
            <p:nvPr/>
          </p:nvGrpSpPr>
          <p:grpSpPr>
            <a:xfrm>
              <a:off x="540938" y="961068"/>
              <a:ext cx="6992490" cy="5080382"/>
              <a:chOff x="414397" y="865697"/>
              <a:chExt cx="6992490" cy="5080382"/>
            </a:xfrm>
          </p:grpSpPr>
          <p:sp>
            <p:nvSpPr>
              <p:cNvPr id="12" name="Freeform 6"/>
              <p:cNvSpPr>
                <a:spLocks/>
              </p:cNvSpPr>
              <p:nvPr/>
            </p:nvSpPr>
            <p:spPr bwMode="auto">
              <a:xfrm>
                <a:off x="548521" y="5463558"/>
                <a:ext cx="382746" cy="379475"/>
              </a:xfrm>
              <a:custGeom>
                <a:avLst/>
                <a:gdLst>
                  <a:gd name="T0" fmla="*/ 5 w 234"/>
                  <a:gd name="T1" fmla="*/ 232 h 232"/>
                  <a:gd name="T2" fmla="*/ 234 w 234"/>
                  <a:gd name="T3" fmla="*/ 2 h 232"/>
                  <a:gd name="T4" fmla="*/ 230 w 234"/>
                  <a:gd name="T5" fmla="*/ 0 h 232"/>
                  <a:gd name="T6" fmla="*/ 0 w 234"/>
                  <a:gd name="T7" fmla="*/ 227 h 232"/>
                  <a:gd name="T8" fmla="*/ 5 w 234"/>
                  <a:gd name="T9" fmla="*/ 232 h 232"/>
                </a:gdLst>
                <a:ahLst/>
                <a:cxnLst>
                  <a:cxn ang="0">
                    <a:pos x="T0" y="T1"/>
                  </a:cxn>
                  <a:cxn ang="0">
                    <a:pos x="T2" y="T3"/>
                  </a:cxn>
                  <a:cxn ang="0">
                    <a:pos x="T4" y="T5"/>
                  </a:cxn>
                  <a:cxn ang="0">
                    <a:pos x="T6" y="T7"/>
                  </a:cxn>
                  <a:cxn ang="0">
                    <a:pos x="T8" y="T9"/>
                  </a:cxn>
                </a:cxnLst>
                <a:rect l="0" t="0" r="r" b="b"/>
                <a:pathLst>
                  <a:path w="234" h="232">
                    <a:moveTo>
                      <a:pt x="5" y="232"/>
                    </a:moveTo>
                    <a:lnTo>
                      <a:pt x="234" y="2"/>
                    </a:lnTo>
                    <a:lnTo>
                      <a:pt x="230" y="0"/>
                    </a:lnTo>
                    <a:lnTo>
                      <a:pt x="0" y="227"/>
                    </a:lnTo>
                    <a:lnTo>
                      <a:pt x="5" y="232"/>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3" name="Freeform 7"/>
              <p:cNvSpPr>
                <a:spLocks/>
              </p:cNvSpPr>
              <p:nvPr/>
            </p:nvSpPr>
            <p:spPr bwMode="auto">
              <a:xfrm>
                <a:off x="653205" y="5486457"/>
                <a:ext cx="294421" cy="459622"/>
              </a:xfrm>
              <a:custGeom>
                <a:avLst/>
                <a:gdLst>
                  <a:gd name="T0" fmla="*/ 0 w 180"/>
                  <a:gd name="T1" fmla="*/ 161 h 281"/>
                  <a:gd name="T2" fmla="*/ 121 w 180"/>
                  <a:gd name="T3" fmla="*/ 281 h 281"/>
                  <a:gd name="T4" fmla="*/ 156 w 180"/>
                  <a:gd name="T5" fmla="*/ 248 h 281"/>
                  <a:gd name="T6" fmla="*/ 78 w 180"/>
                  <a:gd name="T7" fmla="*/ 170 h 281"/>
                  <a:gd name="T8" fmla="*/ 97 w 180"/>
                  <a:gd name="T9" fmla="*/ 154 h 281"/>
                  <a:gd name="T10" fmla="*/ 114 w 180"/>
                  <a:gd name="T11" fmla="*/ 135 h 281"/>
                  <a:gd name="T12" fmla="*/ 180 w 180"/>
                  <a:gd name="T13" fmla="*/ 22 h 281"/>
                  <a:gd name="T14" fmla="*/ 158 w 180"/>
                  <a:gd name="T15" fmla="*/ 0 h 281"/>
                  <a:gd name="T16" fmla="*/ 0 w 180"/>
                  <a:gd name="T17" fmla="*/ 16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81">
                    <a:moveTo>
                      <a:pt x="0" y="161"/>
                    </a:moveTo>
                    <a:lnTo>
                      <a:pt x="121" y="281"/>
                    </a:lnTo>
                    <a:lnTo>
                      <a:pt x="156" y="248"/>
                    </a:lnTo>
                    <a:lnTo>
                      <a:pt x="78" y="170"/>
                    </a:lnTo>
                    <a:lnTo>
                      <a:pt x="97" y="154"/>
                    </a:lnTo>
                    <a:lnTo>
                      <a:pt x="114" y="135"/>
                    </a:lnTo>
                    <a:lnTo>
                      <a:pt x="180" y="22"/>
                    </a:lnTo>
                    <a:lnTo>
                      <a:pt x="158" y="0"/>
                    </a:lnTo>
                    <a:lnTo>
                      <a:pt x="0" y="161"/>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4" name="Freeform 8"/>
              <p:cNvSpPr>
                <a:spLocks/>
              </p:cNvSpPr>
              <p:nvPr/>
            </p:nvSpPr>
            <p:spPr bwMode="auto">
              <a:xfrm>
                <a:off x="445475" y="5448836"/>
                <a:ext cx="459623" cy="292784"/>
              </a:xfrm>
              <a:custGeom>
                <a:avLst/>
                <a:gdLst>
                  <a:gd name="T0" fmla="*/ 0 w 281"/>
                  <a:gd name="T1" fmla="*/ 54 h 179"/>
                  <a:gd name="T2" fmla="*/ 122 w 281"/>
                  <a:gd name="T3" fmla="*/ 179 h 179"/>
                  <a:gd name="T4" fmla="*/ 281 w 281"/>
                  <a:gd name="T5" fmla="*/ 21 h 179"/>
                  <a:gd name="T6" fmla="*/ 259 w 281"/>
                  <a:gd name="T7" fmla="*/ 0 h 179"/>
                  <a:gd name="T8" fmla="*/ 148 w 281"/>
                  <a:gd name="T9" fmla="*/ 63 h 179"/>
                  <a:gd name="T10" fmla="*/ 130 w 281"/>
                  <a:gd name="T11" fmla="*/ 82 h 179"/>
                  <a:gd name="T12" fmla="*/ 111 w 281"/>
                  <a:gd name="T13" fmla="*/ 101 h 179"/>
                  <a:gd name="T14" fmla="*/ 33 w 281"/>
                  <a:gd name="T15" fmla="*/ 21 h 179"/>
                  <a:gd name="T16" fmla="*/ 0 w 281"/>
                  <a:gd name="T17" fmla="*/ 5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79">
                    <a:moveTo>
                      <a:pt x="0" y="54"/>
                    </a:moveTo>
                    <a:lnTo>
                      <a:pt x="122" y="179"/>
                    </a:lnTo>
                    <a:lnTo>
                      <a:pt x="281" y="21"/>
                    </a:lnTo>
                    <a:lnTo>
                      <a:pt x="259" y="0"/>
                    </a:lnTo>
                    <a:lnTo>
                      <a:pt x="148" y="63"/>
                    </a:lnTo>
                    <a:lnTo>
                      <a:pt x="130" y="82"/>
                    </a:lnTo>
                    <a:lnTo>
                      <a:pt x="111" y="101"/>
                    </a:lnTo>
                    <a:lnTo>
                      <a:pt x="33" y="21"/>
                    </a:lnTo>
                    <a:lnTo>
                      <a:pt x="0" y="5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5" name="Line 9"/>
              <p:cNvSpPr>
                <a:spLocks noChangeShapeType="1"/>
              </p:cNvSpPr>
              <p:nvPr/>
            </p:nvSpPr>
            <p:spPr bwMode="auto">
              <a:xfrm flipV="1">
                <a:off x="556700" y="5466829"/>
                <a:ext cx="374569" cy="376204"/>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6" name="Line 10"/>
              <p:cNvSpPr>
                <a:spLocks noChangeShapeType="1"/>
              </p:cNvSpPr>
              <p:nvPr/>
            </p:nvSpPr>
            <p:spPr bwMode="auto">
              <a:xfrm flipH="1">
                <a:off x="548521" y="5463558"/>
                <a:ext cx="376204" cy="371296"/>
              </a:xfrm>
              <a:prstGeom prst="line">
                <a:avLst/>
              </a:prstGeom>
              <a:noFill/>
              <a:ln w="5"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7" name="Freeform 11"/>
              <p:cNvSpPr>
                <a:spLocks/>
              </p:cNvSpPr>
              <p:nvPr/>
            </p:nvSpPr>
            <p:spPr bwMode="auto">
              <a:xfrm>
                <a:off x="414397" y="865697"/>
                <a:ext cx="6992490" cy="4254370"/>
              </a:xfrm>
              <a:custGeom>
                <a:avLst/>
                <a:gdLst>
                  <a:gd name="T0" fmla="*/ 1629 w 1810"/>
                  <a:gd name="T1" fmla="*/ 0 h 1101"/>
                  <a:gd name="T2" fmla="*/ 1142 w 1810"/>
                  <a:gd name="T3" fmla="*/ 401 h 1101"/>
                  <a:gd name="T4" fmla="*/ 1032 w 1810"/>
                  <a:gd name="T5" fmla="*/ 140 h 1101"/>
                  <a:gd name="T6" fmla="*/ 769 w 1810"/>
                  <a:gd name="T7" fmla="*/ 589 h 1101"/>
                  <a:gd name="T8" fmla="*/ 174 w 1810"/>
                  <a:gd name="T9" fmla="*/ 605 h 1101"/>
                  <a:gd name="T10" fmla="*/ 0 w 1810"/>
                  <a:gd name="T11" fmla="*/ 784 h 1101"/>
                  <a:gd name="T12" fmla="*/ 120 w 1810"/>
                  <a:gd name="T13" fmla="*/ 1101 h 1101"/>
                  <a:gd name="T14" fmla="*/ 120 w 1810"/>
                  <a:gd name="T15" fmla="*/ 1092 h 1101"/>
                  <a:gd name="T16" fmla="*/ 9 w 1810"/>
                  <a:gd name="T17" fmla="*/ 1081 h 1101"/>
                  <a:gd name="T18" fmla="*/ 88 w 1810"/>
                  <a:gd name="T19" fmla="*/ 947 h 1101"/>
                  <a:gd name="T20" fmla="*/ 88 w 1810"/>
                  <a:gd name="T21" fmla="*/ 862 h 1101"/>
                  <a:gd name="T22" fmla="*/ 9 w 1810"/>
                  <a:gd name="T23" fmla="*/ 788 h 1101"/>
                  <a:gd name="T24" fmla="*/ 179 w 1810"/>
                  <a:gd name="T25" fmla="*/ 613 h 1101"/>
                  <a:gd name="T26" fmla="*/ 782 w 1810"/>
                  <a:gd name="T27" fmla="*/ 605 h 1101"/>
                  <a:gd name="T28" fmla="*/ 769 w 1810"/>
                  <a:gd name="T29" fmla="*/ 556 h 1101"/>
                  <a:gd name="T30" fmla="*/ 859 w 1810"/>
                  <a:gd name="T31" fmla="*/ 511 h 1101"/>
                  <a:gd name="T32" fmla="*/ 733 w 1810"/>
                  <a:gd name="T33" fmla="*/ 465 h 1101"/>
                  <a:gd name="T34" fmla="*/ 764 w 1810"/>
                  <a:gd name="T35" fmla="*/ 456 h 1101"/>
                  <a:gd name="T36" fmla="*/ 853 w 1810"/>
                  <a:gd name="T37" fmla="*/ 489 h 1101"/>
                  <a:gd name="T38" fmla="*/ 792 w 1810"/>
                  <a:gd name="T39" fmla="*/ 499 h 1101"/>
                  <a:gd name="T40" fmla="*/ 762 w 1810"/>
                  <a:gd name="T41" fmla="*/ 441 h 1101"/>
                  <a:gd name="T42" fmla="*/ 729 w 1810"/>
                  <a:gd name="T43" fmla="*/ 445 h 1101"/>
                  <a:gd name="T44" fmla="*/ 677 w 1810"/>
                  <a:gd name="T45" fmla="*/ 278 h 1101"/>
                  <a:gd name="T46" fmla="*/ 1131 w 1810"/>
                  <a:gd name="T47" fmla="*/ 402 h 1101"/>
                  <a:gd name="T48" fmla="*/ 991 w 1810"/>
                  <a:gd name="T49" fmla="*/ 429 h 1101"/>
                  <a:gd name="T50" fmla="*/ 986 w 1810"/>
                  <a:gd name="T51" fmla="*/ 440 h 1101"/>
                  <a:gd name="T52" fmla="*/ 944 w 1810"/>
                  <a:gd name="T53" fmla="*/ 489 h 1101"/>
                  <a:gd name="T54" fmla="*/ 1138 w 1810"/>
                  <a:gd name="T55" fmla="*/ 435 h 1101"/>
                  <a:gd name="T56" fmla="*/ 1146 w 1810"/>
                  <a:gd name="T57" fmla="*/ 439 h 1101"/>
                  <a:gd name="T58" fmla="*/ 1149 w 1810"/>
                  <a:gd name="T59" fmla="*/ 410 h 1101"/>
                  <a:gd name="T60" fmla="*/ 1237 w 1810"/>
                  <a:gd name="T61" fmla="*/ 441 h 1101"/>
                  <a:gd name="T62" fmla="*/ 1628 w 1810"/>
                  <a:gd name="T63" fmla="*/ 13 h 1101"/>
                  <a:gd name="T64" fmla="*/ 1792 w 1810"/>
                  <a:gd name="T65" fmla="*/ 221 h 1101"/>
                  <a:gd name="T66" fmla="*/ 1307 w 1810"/>
                  <a:gd name="T67" fmla="*/ 537 h 1101"/>
                  <a:gd name="T68" fmla="*/ 1113 w 1810"/>
                  <a:gd name="T69" fmla="*/ 790 h 1101"/>
                  <a:gd name="T70" fmla="*/ 266 w 1810"/>
                  <a:gd name="T71" fmla="*/ 854 h 1101"/>
                  <a:gd name="T72" fmla="*/ 184 w 1810"/>
                  <a:gd name="T73" fmla="*/ 862 h 1101"/>
                  <a:gd name="T74" fmla="*/ 184 w 1810"/>
                  <a:gd name="T75" fmla="*/ 946 h 1101"/>
                  <a:gd name="T76" fmla="*/ 261 w 1810"/>
                  <a:gd name="T77" fmla="*/ 1081 h 1101"/>
                  <a:gd name="T78" fmla="*/ 150 w 1810"/>
                  <a:gd name="T79" fmla="*/ 1101 h 1101"/>
                  <a:gd name="T80" fmla="*/ 270 w 1810"/>
                  <a:gd name="T81" fmla="*/ 874 h 1101"/>
                  <a:gd name="T82" fmla="*/ 939 w 1810"/>
                  <a:gd name="T83" fmla="*/ 862 h 1101"/>
                  <a:gd name="T84" fmla="*/ 1122 w 1810"/>
                  <a:gd name="T85" fmla="*/ 79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0" h="1101">
                    <a:moveTo>
                      <a:pt x="1806" y="206"/>
                    </a:moveTo>
                    <a:cubicBezTo>
                      <a:pt x="1637" y="5"/>
                      <a:pt x="1637" y="5"/>
                      <a:pt x="1637" y="5"/>
                    </a:cubicBezTo>
                    <a:cubicBezTo>
                      <a:pt x="1635" y="2"/>
                      <a:pt x="1632" y="1"/>
                      <a:pt x="1629" y="0"/>
                    </a:cubicBezTo>
                    <a:cubicBezTo>
                      <a:pt x="1626" y="0"/>
                      <a:pt x="1623" y="1"/>
                      <a:pt x="1621" y="3"/>
                    </a:cubicBezTo>
                    <a:cubicBezTo>
                      <a:pt x="1147" y="400"/>
                      <a:pt x="1147" y="400"/>
                      <a:pt x="1147" y="400"/>
                    </a:cubicBezTo>
                    <a:cubicBezTo>
                      <a:pt x="1146" y="401"/>
                      <a:pt x="1144" y="402"/>
                      <a:pt x="1142" y="401"/>
                    </a:cubicBezTo>
                    <a:cubicBezTo>
                      <a:pt x="1140" y="401"/>
                      <a:pt x="1139" y="400"/>
                      <a:pt x="1138" y="398"/>
                    </a:cubicBezTo>
                    <a:cubicBezTo>
                      <a:pt x="1047" y="147"/>
                      <a:pt x="1047" y="147"/>
                      <a:pt x="1047" y="147"/>
                    </a:cubicBezTo>
                    <a:cubicBezTo>
                      <a:pt x="1045" y="141"/>
                      <a:pt x="1038" y="138"/>
                      <a:pt x="1032" y="140"/>
                    </a:cubicBezTo>
                    <a:cubicBezTo>
                      <a:pt x="666" y="273"/>
                      <a:pt x="666" y="273"/>
                      <a:pt x="666" y="273"/>
                    </a:cubicBezTo>
                    <a:cubicBezTo>
                      <a:pt x="660" y="275"/>
                      <a:pt x="657" y="282"/>
                      <a:pt x="659" y="288"/>
                    </a:cubicBezTo>
                    <a:cubicBezTo>
                      <a:pt x="769" y="589"/>
                      <a:pt x="769" y="589"/>
                      <a:pt x="769" y="589"/>
                    </a:cubicBezTo>
                    <a:cubicBezTo>
                      <a:pt x="770" y="592"/>
                      <a:pt x="770" y="596"/>
                      <a:pt x="767" y="600"/>
                    </a:cubicBezTo>
                    <a:cubicBezTo>
                      <a:pt x="765" y="603"/>
                      <a:pt x="762" y="605"/>
                      <a:pt x="758" y="605"/>
                    </a:cubicBezTo>
                    <a:cubicBezTo>
                      <a:pt x="174" y="605"/>
                      <a:pt x="174" y="605"/>
                      <a:pt x="174" y="605"/>
                    </a:cubicBezTo>
                    <a:cubicBezTo>
                      <a:pt x="163" y="605"/>
                      <a:pt x="153" y="609"/>
                      <a:pt x="146" y="616"/>
                    </a:cubicBezTo>
                    <a:cubicBezTo>
                      <a:pt x="11" y="757"/>
                      <a:pt x="11" y="757"/>
                      <a:pt x="11" y="757"/>
                    </a:cubicBezTo>
                    <a:cubicBezTo>
                      <a:pt x="4" y="764"/>
                      <a:pt x="0" y="774"/>
                      <a:pt x="0" y="784"/>
                    </a:cubicBezTo>
                    <a:cubicBezTo>
                      <a:pt x="0" y="1089"/>
                      <a:pt x="0" y="1089"/>
                      <a:pt x="0" y="1089"/>
                    </a:cubicBezTo>
                    <a:cubicBezTo>
                      <a:pt x="0" y="1096"/>
                      <a:pt x="6" y="1101"/>
                      <a:pt x="12" y="1101"/>
                    </a:cubicBezTo>
                    <a:cubicBezTo>
                      <a:pt x="120" y="1101"/>
                      <a:pt x="120" y="1101"/>
                      <a:pt x="120" y="1101"/>
                    </a:cubicBezTo>
                    <a:cubicBezTo>
                      <a:pt x="120" y="1097"/>
                      <a:pt x="120" y="1097"/>
                      <a:pt x="120" y="1097"/>
                    </a:cubicBezTo>
                    <a:cubicBezTo>
                      <a:pt x="120" y="1092"/>
                      <a:pt x="120" y="1092"/>
                      <a:pt x="120" y="1092"/>
                    </a:cubicBezTo>
                    <a:cubicBezTo>
                      <a:pt x="120" y="1092"/>
                      <a:pt x="120" y="1092"/>
                      <a:pt x="120" y="1092"/>
                    </a:cubicBezTo>
                    <a:cubicBezTo>
                      <a:pt x="21" y="1092"/>
                      <a:pt x="21" y="1092"/>
                      <a:pt x="21" y="1092"/>
                    </a:cubicBezTo>
                    <a:cubicBezTo>
                      <a:pt x="18" y="1092"/>
                      <a:pt x="15" y="1091"/>
                      <a:pt x="12" y="1089"/>
                    </a:cubicBezTo>
                    <a:cubicBezTo>
                      <a:pt x="10" y="1087"/>
                      <a:pt x="9" y="1084"/>
                      <a:pt x="9" y="1081"/>
                    </a:cubicBezTo>
                    <a:cubicBezTo>
                      <a:pt x="9" y="955"/>
                      <a:pt x="9" y="955"/>
                      <a:pt x="9" y="955"/>
                    </a:cubicBezTo>
                    <a:cubicBezTo>
                      <a:pt x="88" y="955"/>
                      <a:pt x="88" y="955"/>
                      <a:pt x="88" y="955"/>
                    </a:cubicBezTo>
                    <a:cubicBezTo>
                      <a:pt x="88" y="947"/>
                      <a:pt x="88" y="947"/>
                      <a:pt x="88" y="947"/>
                    </a:cubicBezTo>
                    <a:cubicBezTo>
                      <a:pt x="9" y="947"/>
                      <a:pt x="9" y="947"/>
                      <a:pt x="9" y="947"/>
                    </a:cubicBezTo>
                    <a:cubicBezTo>
                      <a:pt x="9" y="862"/>
                      <a:pt x="9" y="862"/>
                      <a:pt x="9" y="862"/>
                    </a:cubicBezTo>
                    <a:cubicBezTo>
                      <a:pt x="88" y="862"/>
                      <a:pt x="88" y="862"/>
                      <a:pt x="88" y="862"/>
                    </a:cubicBezTo>
                    <a:cubicBezTo>
                      <a:pt x="88" y="854"/>
                      <a:pt x="88" y="854"/>
                      <a:pt x="88" y="854"/>
                    </a:cubicBezTo>
                    <a:cubicBezTo>
                      <a:pt x="9" y="854"/>
                      <a:pt x="9" y="854"/>
                      <a:pt x="9" y="854"/>
                    </a:cubicBezTo>
                    <a:cubicBezTo>
                      <a:pt x="9" y="788"/>
                      <a:pt x="9" y="788"/>
                      <a:pt x="9" y="788"/>
                    </a:cubicBezTo>
                    <a:cubicBezTo>
                      <a:pt x="9" y="778"/>
                      <a:pt x="13" y="768"/>
                      <a:pt x="20" y="761"/>
                    </a:cubicBezTo>
                    <a:cubicBezTo>
                      <a:pt x="151" y="625"/>
                      <a:pt x="151" y="625"/>
                      <a:pt x="151" y="625"/>
                    </a:cubicBezTo>
                    <a:cubicBezTo>
                      <a:pt x="158" y="617"/>
                      <a:pt x="168" y="613"/>
                      <a:pt x="179" y="613"/>
                    </a:cubicBezTo>
                    <a:cubicBezTo>
                      <a:pt x="861" y="613"/>
                      <a:pt x="861" y="613"/>
                      <a:pt x="861" y="613"/>
                    </a:cubicBezTo>
                    <a:cubicBezTo>
                      <a:pt x="861" y="605"/>
                      <a:pt x="861" y="605"/>
                      <a:pt x="861" y="605"/>
                    </a:cubicBezTo>
                    <a:cubicBezTo>
                      <a:pt x="782" y="605"/>
                      <a:pt x="782" y="605"/>
                      <a:pt x="782" y="605"/>
                    </a:cubicBezTo>
                    <a:cubicBezTo>
                      <a:pt x="783" y="604"/>
                      <a:pt x="783" y="604"/>
                      <a:pt x="783" y="604"/>
                    </a:cubicBezTo>
                    <a:cubicBezTo>
                      <a:pt x="768" y="563"/>
                      <a:pt x="768" y="563"/>
                      <a:pt x="768" y="563"/>
                    </a:cubicBezTo>
                    <a:cubicBezTo>
                      <a:pt x="768" y="561"/>
                      <a:pt x="768" y="558"/>
                      <a:pt x="769" y="556"/>
                    </a:cubicBezTo>
                    <a:cubicBezTo>
                      <a:pt x="770" y="554"/>
                      <a:pt x="772" y="552"/>
                      <a:pt x="774" y="551"/>
                    </a:cubicBezTo>
                    <a:cubicBezTo>
                      <a:pt x="862" y="519"/>
                      <a:pt x="862" y="519"/>
                      <a:pt x="862" y="519"/>
                    </a:cubicBezTo>
                    <a:cubicBezTo>
                      <a:pt x="859" y="511"/>
                      <a:pt x="859" y="511"/>
                      <a:pt x="859" y="511"/>
                    </a:cubicBezTo>
                    <a:cubicBezTo>
                      <a:pt x="771" y="543"/>
                      <a:pt x="771" y="543"/>
                      <a:pt x="771" y="543"/>
                    </a:cubicBezTo>
                    <a:cubicBezTo>
                      <a:pt x="766" y="545"/>
                      <a:pt x="761" y="542"/>
                      <a:pt x="759" y="538"/>
                    </a:cubicBezTo>
                    <a:cubicBezTo>
                      <a:pt x="733" y="465"/>
                      <a:pt x="733" y="465"/>
                      <a:pt x="733" y="465"/>
                    </a:cubicBezTo>
                    <a:cubicBezTo>
                      <a:pt x="731" y="461"/>
                      <a:pt x="734" y="455"/>
                      <a:pt x="739" y="454"/>
                    </a:cubicBezTo>
                    <a:cubicBezTo>
                      <a:pt x="750" y="449"/>
                      <a:pt x="750" y="449"/>
                      <a:pt x="750" y="449"/>
                    </a:cubicBezTo>
                    <a:cubicBezTo>
                      <a:pt x="756" y="447"/>
                      <a:pt x="762" y="450"/>
                      <a:pt x="764" y="456"/>
                    </a:cubicBezTo>
                    <a:cubicBezTo>
                      <a:pt x="779" y="498"/>
                      <a:pt x="779" y="498"/>
                      <a:pt x="779" y="498"/>
                    </a:cubicBezTo>
                    <a:cubicBezTo>
                      <a:pt x="782" y="507"/>
                      <a:pt x="792" y="511"/>
                      <a:pt x="801" y="508"/>
                    </a:cubicBezTo>
                    <a:cubicBezTo>
                      <a:pt x="853" y="489"/>
                      <a:pt x="853" y="489"/>
                      <a:pt x="853" y="489"/>
                    </a:cubicBezTo>
                    <a:cubicBezTo>
                      <a:pt x="850" y="481"/>
                      <a:pt x="850" y="481"/>
                      <a:pt x="850" y="481"/>
                    </a:cubicBezTo>
                    <a:cubicBezTo>
                      <a:pt x="799" y="500"/>
                      <a:pt x="799" y="500"/>
                      <a:pt x="799" y="500"/>
                    </a:cubicBezTo>
                    <a:cubicBezTo>
                      <a:pt x="796" y="500"/>
                      <a:pt x="794" y="500"/>
                      <a:pt x="792" y="499"/>
                    </a:cubicBezTo>
                    <a:cubicBezTo>
                      <a:pt x="789" y="498"/>
                      <a:pt x="788" y="496"/>
                      <a:pt x="787" y="494"/>
                    </a:cubicBezTo>
                    <a:cubicBezTo>
                      <a:pt x="771" y="451"/>
                      <a:pt x="771" y="451"/>
                      <a:pt x="771" y="451"/>
                    </a:cubicBezTo>
                    <a:cubicBezTo>
                      <a:pt x="770" y="447"/>
                      <a:pt x="766" y="443"/>
                      <a:pt x="762" y="441"/>
                    </a:cubicBezTo>
                    <a:cubicBezTo>
                      <a:pt x="758" y="439"/>
                      <a:pt x="753" y="439"/>
                      <a:pt x="749" y="441"/>
                    </a:cubicBezTo>
                    <a:cubicBezTo>
                      <a:pt x="736" y="446"/>
                      <a:pt x="736" y="446"/>
                      <a:pt x="736" y="446"/>
                    </a:cubicBezTo>
                    <a:cubicBezTo>
                      <a:pt x="733" y="446"/>
                      <a:pt x="731" y="446"/>
                      <a:pt x="729" y="445"/>
                    </a:cubicBezTo>
                    <a:cubicBezTo>
                      <a:pt x="726" y="444"/>
                      <a:pt x="725" y="442"/>
                      <a:pt x="724" y="440"/>
                    </a:cubicBezTo>
                    <a:cubicBezTo>
                      <a:pt x="670" y="293"/>
                      <a:pt x="670" y="293"/>
                      <a:pt x="670" y="293"/>
                    </a:cubicBezTo>
                    <a:cubicBezTo>
                      <a:pt x="668" y="287"/>
                      <a:pt x="671" y="280"/>
                      <a:pt x="677" y="278"/>
                    </a:cubicBezTo>
                    <a:cubicBezTo>
                      <a:pt x="1027" y="151"/>
                      <a:pt x="1027" y="151"/>
                      <a:pt x="1027" y="151"/>
                    </a:cubicBezTo>
                    <a:cubicBezTo>
                      <a:pt x="1033" y="149"/>
                      <a:pt x="1039" y="152"/>
                      <a:pt x="1042" y="158"/>
                    </a:cubicBezTo>
                    <a:cubicBezTo>
                      <a:pt x="1131" y="402"/>
                      <a:pt x="1131" y="402"/>
                      <a:pt x="1131" y="402"/>
                    </a:cubicBezTo>
                    <a:cubicBezTo>
                      <a:pt x="1132" y="407"/>
                      <a:pt x="1130" y="412"/>
                      <a:pt x="1125" y="414"/>
                    </a:cubicBezTo>
                    <a:cubicBezTo>
                      <a:pt x="1002" y="459"/>
                      <a:pt x="1002" y="459"/>
                      <a:pt x="1002" y="459"/>
                    </a:cubicBezTo>
                    <a:cubicBezTo>
                      <a:pt x="991" y="429"/>
                      <a:pt x="991" y="429"/>
                      <a:pt x="991" y="429"/>
                    </a:cubicBezTo>
                    <a:cubicBezTo>
                      <a:pt x="933" y="451"/>
                      <a:pt x="933" y="451"/>
                      <a:pt x="933" y="451"/>
                    </a:cubicBezTo>
                    <a:cubicBezTo>
                      <a:pt x="935" y="459"/>
                      <a:pt x="935" y="459"/>
                      <a:pt x="935" y="459"/>
                    </a:cubicBezTo>
                    <a:cubicBezTo>
                      <a:pt x="986" y="440"/>
                      <a:pt x="986" y="440"/>
                      <a:pt x="986" y="440"/>
                    </a:cubicBezTo>
                    <a:cubicBezTo>
                      <a:pt x="994" y="462"/>
                      <a:pt x="994" y="462"/>
                      <a:pt x="994" y="462"/>
                    </a:cubicBezTo>
                    <a:cubicBezTo>
                      <a:pt x="941" y="481"/>
                      <a:pt x="941" y="481"/>
                      <a:pt x="941" y="481"/>
                    </a:cubicBezTo>
                    <a:cubicBezTo>
                      <a:pt x="944" y="489"/>
                      <a:pt x="944" y="489"/>
                      <a:pt x="944" y="489"/>
                    </a:cubicBezTo>
                    <a:cubicBezTo>
                      <a:pt x="1128" y="422"/>
                      <a:pt x="1128" y="422"/>
                      <a:pt x="1128" y="422"/>
                    </a:cubicBezTo>
                    <a:cubicBezTo>
                      <a:pt x="1133" y="421"/>
                      <a:pt x="1138" y="423"/>
                      <a:pt x="1140" y="428"/>
                    </a:cubicBezTo>
                    <a:cubicBezTo>
                      <a:pt x="1141" y="430"/>
                      <a:pt x="1140" y="433"/>
                      <a:pt x="1138" y="435"/>
                    </a:cubicBezTo>
                    <a:cubicBezTo>
                      <a:pt x="993" y="556"/>
                      <a:pt x="993" y="556"/>
                      <a:pt x="993" y="556"/>
                    </a:cubicBezTo>
                    <a:cubicBezTo>
                      <a:pt x="999" y="563"/>
                      <a:pt x="999" y="563"/>
                      <a:pt x="999" y="563"/>
                    </a:cubicBezTo>
                    <a:cubicBezTo>
                      <a:pt x="1146" y="439"/>
                      <a:pt x="1146" y="439"/>
                      <a:pt x="1146" y="439"/>
                    </a:cubicBezTo>
                    <a:cubicBezTo>
                      <a:pt x="1149" y="436"/>
                      <a:pt x="1151" y="432"/>
                      <a:pt x="1149" y="429"/>
                    </a:cubicBezTo>
                    <a:cubicBezTo>
                      <a:pt x="1146" y="420"/>
                      <a:pt x="1146" y="420"/>
                      <a:pt x="1146" y="420"/>
                    </a:cubicBezTo>
                    <a:cubicBezTo>
                      <a:pt x="1145" y="417"/>
                      <a:pt x="1146" y="413"/>
                      <a:pt x="1149" y="410"/>
                    </a:cubicBezTo>
                    <a:cubicBezTo>
                      <a:pt x="1179" y="385"/>
                      <a:pt x="1179" y="385"/>
                      <a:pt x="1179" y="385"/>
                    </a:cubicBezTo>
                    <a:cubicBezTo>
                      <a:pt x="1231" y="446"/>
                      <a:pt x="1231" y="446"/>
                      <a:pt x="1231" y="446"/>
                    </a:cubicBezTo>
                    <a:cubicBezTo>
                      <a:pt x="1237" y="441"/>
                      <a:pt x="1237" y="441"/>
                      <a:pt x="1237" y="441"/>
                    </a:cubicBezTo>
                    <a:cubicBezTo>
                      <a:pt x="1186" y="379"/>
                      <a:pt x="1186" y="379"/>
                      <a:pt x="1186" y="379"/>
                    </a:cubicBezTo>
                    <a:cubicBezTo>
                      <a:pt x="1620" y="15"/>
                      <a:pt x="1620" y="15"/>
                      <a:pt x="1620" y="15"/>
                    </a:cubicBezTo>
                    <a:cubicBezTo>
                      <a:pt x="1622" y="13"/>
                      <a:pt x="1625" y="12"/>
                      <a:pt x="1628" y="13"/>
                    </a:cubicBezTo>
                    <a:cubicBezTo>
                      <a:pt x="1631" y="13"/>
                      <a:pt x="1634" y="14"/>
                      <a:pt x="1636" y="17"/>
                    </a:cubicBezTo>
                    <a:cubicBezTo>
                      <a:pt x="1794" y="205"/>
                      <a:pt x="1794" y="205"/>
                      <a:pt x="1794" y="205"/>
                    </a:cubicBezTo>
                    <a:cubicBezTo>
                      <a:pt x="1798" y="210"/>
                      <a:pt x="1797" y="217"/>
                      <a:pt x="1792" y="221"/>
                    </a:cubicBezTo>
                    <a:cubicBezTo>
                      <a:pt x="1359" y="585"/>
                      <a:pt x="1359" y="585"/>
                      <a:pt x="1359" y="585"/>
                    </a:cubicBezTo>
                    <a:cubicBezTo>
                      <a:pt x="1314" y="531"/>
                      <a:pt x="1314" y="531"/>
                      <a:pt x="1314" y="531"/>
                    </a:cubicBezTo>
                    <a:cubicBezTo>
                      <a:pt x="1307" y="537"/>
                      <a:pt x="1307" y="537"/>
                      <a:pt x="1307" y="537"/>
                    </a:cubicBezTo>
                    <a:cubicBezTo>
                      <a:pt x="1352" y="591"/>
                      <a:pt x="1352" y="591"/>
                      <a:pt x="1352" y="591"/>
                    </a:cubicBezTo>
                    <a:cubicBezTo>
                      <a:pt x="1117" y="788"/>
                      <a:pt x="1117" y="788"/>
                      <a:pt x="1117" y="788"/>
                    </a:cubicBezTo>
                    <a:cubicBezTo>
                      <a:pt x="1116" y="789"/>
                      <a:pt x="1115" y="789"/>
                      <a:pt x="1113" y="790"/>
                    </a:cubicBezTo>
                    <a:cubicBezTo>
                      <a:pt x="939" y="853"/>
                      <a:pt x="939" y="853"/>
                      <a:pt x="939" y="853"/>
                    </a:cubicBezTo>
                    <a:cubicBezTo>
                      <a:pt x="939" y="854"/>
                      <a:pt x="939" y="854"/>
                      <a:pt x="939" y="854"/>
                    </a:cubicBezTo>
                    <a:cubicBezTo>
                      <a:pt x="266" y="854"/>
                      <a:pt x="266" y="854"/>
                      <a:pt x="266" y="854"/>
                    </a:cubicBezTo>
                    <a:cubicBezTo>
                      <a:pt x="266" y="853"/>
                      <a:pt x="266" y="853"/>
                      <a:pt x="266" y="853"/>
                    </a:cubicBezTo>
                    <a:cubicBezTo>
                      <a:pt x="184" y="853"/>
                      <a:pt x="184" y="853"/>
                      <a:pt x="184" y="853"/>
                    </a:cubicBezTo>
                    <a:cubicBezTo>
                      <a:pt x="184" y="862"/>
                      <a:pt x="184" y="862"/>
                      <a:pt x="184" y="862"/>
                    </a:cubicBezTo>
                    <a:cubicBezTo>
                      <a:pt x="261" y="862"/>
                      <a:pt x="261" y="862"/>
                      <a:pt x="261" y="862"/>
                    </a:cubicBezTo>
                    <a:cubicBezTo>
                      <a:pt x="261" y="946"/>
                      <a:pt x="261" y="946"/>
                      <a:pt x="261" y="946"/>
                    </a:cubicBezTo>
                    <a:cubicBezTo>
                      <a:pt x="184" y="946"/>
                      <a:pt x="184" y="946"/>
                      <a:pt x="184" y="946"/>
                    </a:cubicBezTo>
                    <a:cubicBezTo>
                      <a:pt x="184" y="955"/>
                      <a:pt x="184" y="955"/>
                      <a:pt x="184" y="955"/>
                    </a:cubicBezTo>
                    <a:cubicBezTo>
                      <a:pt x="261" y="955"/>
                      <a:pt x="261" y="955"/>
                      <a:pt x="261" y="955"/>
                    </a:cubicBezTo>
                    <a:cubicBezTo>
                      <a:pt x="261" y="1081"/>
                      <a:pt x="261" y="1081"/>
                      <a:pt x="261" y="1081"/>
                    </a:cubicBezTo>
                    <a:cubicBezTo>
                      <a:pt x="261" y="1087"/>
                      <a:pt x="256" y="1092"/>
                      <a:pt x="250" y="1092"/>
                    </a:cubicBezTo>
                    <a:cubicBezTo>
                      <a:pt x="150" y="1092"/>
                      <a:pt x="150" y="1092"/>
                      <a:pt x="150" y="1092"/>
                    </a:cubicBezTo>
                    <a:cubicBezTo>
                      <a:pt x="150" y="1101"/>
                      <a:pt x="150" y="1101"/>
                      <a:pt x="150" y="1101"/>
                    </a:cubicBezTo>
                    <a:cubicBezTo>
                      <a:pt x="258" y="1101"/>
                      <a:pt x="258" y="1101"/>
                      <a:pt x="258" y="1101"/>
                    </a:cubicBezTo>
                    <a:cubicBezTo>
                      <a:pt x="265" y="1101"/>
                      <a:pt x="270" y="1096"/>
                      <a:pt x="270" y="1089"/>
                    </a:cubicBezTo>
                    <a:cubicBezTo>
                      <a:pt x="270" y="874"/>
                      <a:pt x="270" y="874"/>
                      <a:pt x="270" y="874"/>
                    </a:cubicBezTo>
                    <a:cubicBezTo>
                      <a:pt x="270" y="867"/>
                      <a:pt x="275" y="862"/>
                      <a:pt x="282" y="862"/>
                    </a:cubicBezTo>
                    <a:cubicBezTo>
                      <a:pt x="939" y="862"/>
                      <a:pt x="939" y="862"/>
                      <a:pt x="939" y="862"/>
                    </a:cubicBezTo>
                    <a:cubicBezTo>
                      <a:pt x="939" y="862"/>
                      <a:pt x="939" y="862"/>
                      <a:pt x="939" y="862"/>
                    </a:cubicBezTo>
                    <a:cubicBezTo>
                      <a:pt x="939" y="862"/>
                      <a:pt x="939" y="862"/>
                      <a:pt x="939" y="862"/>
                    </a:cubicBezTo>
                    <a:cubicBezTo>
                      <a:pt x="1119" y="797"/>
                      <a:pt x="1119" y="797"/>
                      <a:pt x="1119" y="797"/>
                    </a:cubicBezTo>
                    <a:cubicBezTo>
                      <a:pt x="1120" y="796"/>
                      <a:pt x="1121" y="795"/>
                      <a:pt x="1122" y="795"/>
                    </a:cubicBezTo>
                    <a:cubicBezTo>
                      <a:pt x="1804" y="222"/>
                      <a:pt x="1804" y="222"/>
                      <a:pt x="1804" y="222"/>
                    </a:cubicBezTo>
                    <a:cubicBezTo>
                      <a:pt x="1809" y="218"/>
                      <a:pt x="1810" y="211"/>
                      <a:pt x="1806" y="206"/>
                    </a:cubicBez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8" name="Freeform 19"/>
              <p:cNvSpPr>
                <a:spLocks/>
              </p:cNvSpPr>
              <p:nvPr/>
            </p:nvSpPr>
            <p:spPr bwMode="auto">
              <a:xfrm>
                <a:off x="3574512" y="2476829"/>
                <a:ext cx="196281" cy="135761"/>
              </a:xfrm>
              <a:custGeom>
                <a:avLst/>
                <a:gdLst>
                  <a:gd name="T0" fmla="*/ 49 w 51"/>
                  <a:gd name="T1" fmla="*/ 11 h 35"/>
                  <a:gd name="T2" fmla="*/ 44 w 51"/>
                  <a:gd name="T3" fmla="*/ 22 h 35"/>
                  <a:gd name="T4" fmla="*/ 8 w 51"/>
                  <a:gd name="T5" fmla="*/ 35 h 35"/>
                  <a:gd name="T6" fmla="*/ 0 w 51"/>
                  <a:gd name="T7" fmla="*/ 15 h 35"/>
                  <a:gd name="T8" fmla="*/ 37 w 51"/>
                  <a:gd name="T9" fmla="*/ 2 h 35"/>
                  <a:gd name="T10" fmla="*/ 48 w 51"/>
                  <a:gd name="T11" fmla="*/ 7 h 35"/>
                  <a:gd name="T12" fmla="*/ 49 w 51"/>
                  <a:gd name="T13" fmla="*/ 11 h 35"/>
                </a:gdLst>
                <a:ahLst/>
                <a:cxnLst>
                  <a:cxn ang="0">
                    <a:pos x="T0" y="T1"/>
                  </a:cxn>
                  <a:cxn ang="0">
                    <a:pos x="T2" y="T3"/>
                  </a:cxn>
                  <a:cxn ang="0">
                    <a:pos x="T4" y="T5"/>
                  </a:cxn>
                  <a:cxn ang="0">
                    <a:pos x="T6" y="T7"/>
                  </a:cxn>
                  <a:cxn ang="0">
                    <a:pos x="T8" y="T9"/>
                  </a:cxn>
                  <a:cxn ang="0">
                    <a:pos x="T10" y="T11"/>
                  </a:cxn>
                  <a:cxn ang="0">
                    <a:pos x="T12" y="T13"/>
                  </a:cxn>
                </a:cxnLst>
                <a:rect l="0" t="0" r="r" b="b"/>
                <a:pathLst>
                  <a:path w="51" h="35">
                    <a:moveTo>
                      <a:pt x="49" y="11"/>
                    </a:moveTo>
                    <a:cubicBezTo>
                      <a:pt x="51" y="15"/>
                      <a:pt x="48" y="20"/>
                      <a:pt x="44" y="22"/>
                    </a:cubicBezTo>
                    <a:cubicBezTo>
                      <a:pt x="8" y="35"/>
                      <a:pt x="8" y="35"/>
                      <a:pt x="8" y="35"/>
                    </a:cubicBezTo>
                    <a:cubicBezTo>
                      <a:pt x="0" y="15"/>
                      <a:pt x="0" y="15"/>
                      <a:pt x="0" y="15"/>
                    </a:cubicBezTo>
                    <a:cubicBezTo>
                      <a:pt x="37" y="2"/>
                      <a:pt x="37" y="2"/>
                      <a:pt x="37" y="2"/>
                    </a:cubicBezTo>
                    <a:cubicBezTo>
                      <a:pt x="41" y="0"/>
                      <a:pt x="46" y="3"/>
                      <a:pt x="48" y="7"/>
                    </a:cubicBezTo>
                    <a:lnTo>
                      <a:pt x="49" y="11"/>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9" name="Freeform 20"/>
              <p:cNvSpPr>
                <a:spLocks/>
              </p:cNvSpPr>
              <p:nvPr/>
            </p:nvSpPr>
            <p:spPr bwMode="auto">
              <a:xfrm>
                <a:off x="4030864" y="2936452"/>
                <a:ext cx="227358" cy="116133"/>
              </a:xfrm>
              <a:custGeom>
                <a:avLst/>
                <a:gdLst>
                  <a:gd name="T0" fmla="*/ 139 w 139"/>
                  <a:gd name="T1" fmla="*/ 24 h 71"/>
                  <a:gd name="T2" fmla="*/ 7 w 139"/>
                  <a:gd name="T3" fmla="*/ 71 h 71"/>
                  <a:gd name="T4" fmla="*/ 0 w 139"/>
                  <a:gd name="T5" fmla="*/ 48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7" y="71"/>
                    </a:lnTo>
                    <a:lnTo>
                      <a:pt x="0" y="48"/>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0" name="Freeform 21"/>
              <p:cNvSpPr>
                <a:spLocks/>
              </p:cNvSpPr>
              <p:nvPr/>
            </p:nvSpPr>
            <p:spPr bwMode="auto">
              <a:xfrm>
                <a:off x="3697187" y="3055855"/>
                <a:ext cx="228994" cy="116133"/>
              </a:xfrm>
              <a:custGeom>
                <a:avLst/>
                <a:gdLst>
                  <a:gd name="T0" fmla="*/ 140 w 140"/>
                  <a:gd name="T1" fmla="*/ 24 h 71"/>
                  <a:gd name="T2" fmla="*/ 10 w 140"/>
                  <a:gd name="T3" fmla="*/ 71 h 71"/>
                  <a:gd name="T4" fmla="*/ 0 w 140"/>
                  <a:gd name="T5" fmla="*/ 48 h 71"/>
                  <a:gd name="T6" fmla="*/ 130 w 140"/>
                  <a:gd name="T7" fmla="*/ 0 h 71"/>
                  <a:gd name="T8" fmla="*/ 140 w 140"/>
                  <a:gd name="T9" fmla="*/ 24 h 71"/>
                </a:gdLst>
                <a:ahLst/>
                <a:cxnLst>
                  <a:cxn ang="0">
                    <a:pos x="T0" y="T1"/>
                  </a:cxn>
                  <a:cxn ang="0">
                    <a:pos x="T2" y="T3"/>
                  </a:cxn>
                  <a:cxn ang="0">
                    <a:pos x="T4" y="T5"/>
                  </a:cxn>
                  <a:cxn ang="0">
                    <a:pos x="T6" y="T7"/>
                  </a:cxn>
                  <a:cxn ang="0">
                    <a:pos x="T8" y="T9"/>
                  </a:cxn>
                </a:cxnLst>
                <a:rect l="0" t="0" r="r" b="b"/>
                <a:pathLst>
                  <a:path w="140" h="71">
                    <a:moveTo>
                      <a:pt x="140" y="24"/>
                    </a:moveTo>
                    <a:lnTo>
                      <a:pt x="10" y="71"/>
                    </a:lnTo>
                    <a:lnTo>
                      <a:pt x="0" y="48"/>
                    </a:lnTo>
                    <a:lnTo>
                      <a:pt x="130" y="0"/>
                    </a:lnTo>
                    <a:lnTo>
                      <a:pt x="140"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1" name="Freeform 22"/>
              <p:cNvSpPr>
                <a:spLocks/>
              </p:cNvSpPr>
              <p:nvPr/>
            </p:nvSpPr>
            <p:spPr bwMode="auto">
              <a:xfrm>
                <a:off x="4053763" y="2998607"/>
                <a:ext cx="227358" cy="119404"/>
              </a:xfrm>
              <a:custGeom>
                <a:avLst/>
                <a:gdLst>
                  <a:gd name="T0" fmla="*/ 139 w 139"/>
                  <a:gd name="T1" fmla="*/ 26 h 73"/>
                  <a:gd name="T2" fmla="*/ 7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2" name="Freeform 23"/>
              <p:cNvSpPr>
                <a:spLocks/>
              </p:cNvSpPr>
              <p:nvPr/>
            </p:nvSpPr>
            <p:spPr bwMode="auto">
              <a:xfrm>
                <a:off x="3721722" y="3122918"/>
                <a:ext cx="227358" cy="116133"/>
              </a:xfrm>
              <a:custGeom>
                <a:avLst/>
                <a:gdLst>
                  <a:gd name="T0" fmla="*/ 139 w 139"/>
                  <a:gd name="T1" fmla="*/ 23 h 71"/>
                  <a:gd name="T2" fmla="*/ 9 w 139"/>
                  <a:gd name="T3" fmla="*/ 71 h 71"/>
                  <a:gd name="T4" fmla="*/ 0 w 139"/>
                  <a:gd name="T5" fmla="*/ 47 h 71"/>
                  <a:gd name="T6" fmla="*/ 130 w 139"/>
                  <a:gd name="T7" fmla="*/ 0 h 71"/>
                  <a:gd name="T8" fmla="*/ 139 w 139"/>
                  <a:gd name="T9" fmla="*/ 23 h 71"/>
                </a:gdLst>
                <a:ahLst/>
                <a:cxnLst>
                  <a:cxn ang="0">
                    <a:pos x="T0" y="T1"/>
                  </a:cxn>
                  <a:cxn ang="0">
                    <a:pos x="T2" y="T3"/>
                  </a:cxn>
                  <a:cxn ang="0">
                    <a:pos x="T4" y="T5"/>
                  </a:cxn>
                  <a:cxn ang="0">
                    <a:pos x="T6" y="T7"/>
                  </a:cxn>
                  <a:cxn ang="0">
                    <a:pos x="T8" y="T9"/>
                  </a:cxn>
                </a:cxnLst>
                <a:rect l="0" t="0" r="r" b="b"/>
                <a:pathLst>
                  <a:path w="139" h="71">
                    <a:moveTo>
                      <a:pt x="139" y="23"/>
                    </a:moveTo>
                    <a:lnTo>
                      <a:pt x="9" y="71"/>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3" name="Freeform 24"/>
              <p:cNvSpPr>
                <a:spLocks/>
              </p:cNvSpPr>
              <p:nvPr/>
            </p:nvSpPr>
            <p:spPr bwMode="auto">
              <a:xfrm>
                <a:off x="3980158" y="2735265"/>
                <a:ext cx="227358" cy="121039"/>
              </a:xfrm>
              <a:custGeom>
                <a:avLst/>
                <a:gdLst>
                  <a:gd name="T0" fmla="*/ 139 w 139"/>
                  <a:gd name="T1" fmla="*/ 24 h 74"/>
                  <a:gd name="T2" fmla="*/ 9 w 139"/>
                  <a:gd name="T3" fmla="*/ 74 h 74"/>
                  <a:gd name="T4" fmla="*/ 0 w 139"/>
                  <a:gd name="T5" fmla="*/ 48 h 74"/>
                  <a:gd name="T6" fmla="*/ 132 w 139"/>
                  <a:gd name="T7" fmla="*/ 0 h 74"/>
                  <a:gd name="T8" fmla="*/ 139 w 139"/>
                  <a:gd name="T9" fmla="*/ 24 h 74"/>
                </a:gdLst>
                <a:ahLst/>
                <a:cxnLst>
                  <a:cxn ang="0">
                    <a:pos x="T0" y="T1"/>
                  </a:cxn>
                  <a:cxn ang="0">
                    <a:pos x="T2" y="T3"/>
                  </a:cxn>
                  <a:cxn ang="0">
                    <a:pos x="T4" y="T5"/>
                  </a:cxn>
                  <a:cxn ang="0">
                    <a:pos x="T6" y="T7"/>
                  </a:cxn>
                  <a:cxn ang="0">
                    <a:pos x="T8" y="T9"/>
                  </a:cxn>
                </a:cxnLst>
                <a:rect l="0" t="0" r="r" b="b"/>
                <a:pathLst>
                  <a:path w="139" h="74">
                    <a:moveTo>
                      <a:pt x="139" y="24"/>
                    </a:moveTo>
                    <a:lnTo>
                      <a:pt x="9" y="74"/>
                    </a:lnTo>
                    <a:lnTo>
                      <a:pt x="0" y="48"/>
                    </a:lnTo>
                    <a:lnTo>
                      <a:pt x="132"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4" name="Freeform 25"/>
              <p:cNvSpPr>
                <a:spLocks/>
              </p:cNvSpPr>
              <p:nvPr/>
            </p:nvSpPr>
            <p:spPr bwMode="auto">
              <a:xfrm>
                <a:off x="3651388" y="2859575"/>
                <a:ext cx="227358" cy="116133"/>
              </a:xfrm>
              <a:custGeom>
                <a:avLst/>
                <a:gdLst>
                  <a:gd name="T0" fmla="*/ 139 w 139"/>
                  <a:gd name="T1" fmla="*/ 24 h 71"/>
                  <a:gd name="T2" fmla="*/ 10 w 139"/>
                  <a:gd name="T3" fmla="*/ 71 h 71"/>
                  <a:gd name="T4" fmla="*/ 0 w 139"/>
                  <a:gd name="T5" fmla="*/ 47 h 71"/>
                  <a:gd name="T6" fmla="*/ 130 w 139"/>
                  <a:gd name="T7" fmla="*/ 0 h 71"/>
                  <a:gd name="T8" fmla="*/ 139 w 139"/>
                  <a:gd name="T9" fmla="*/ 24 h 71"/>
                </a:gdLst>
                <a:ahLst/>
                <a:cxnLst>
                  <a:cxn ang="0">
                    <a:pos x="T0" y="T1"/>
                  </a:cxn>
                  <a:cxn ang="0">
                    <a:pos x="T2" y="T3"/>
                  </a:cxn>
                  <a:cxn ang="0">
                    <a:pos x="T4" y="T5"/>
                  </a:cxn>
                  <a:cxn ang="0">
                    <a:pos x="T6" y="T7"/>
                  </a:cxn>
                  <a:cxn ang="0">
                    <a:pos x="T8" y="T9"/>
                  </a:cxn>
                </a:cxnLst>
                <a:rect l="0" t="0" r="r" b="b"/>
                <a:pathLst>
                  <a:path w="139" h="71">
                    <a:moveTo>
                      <a:pt x="139" y="24"/>
                    </a:moveTo>
                    <a:lnTo>
                      <a:pt x="10" y="71"/>
                    </a:lnTo>
                    <a:lnTo>
                      <a:pt x="0" y="47"/>
                    </a:lnTo>
                    <a:lnTo>
                      <a:pt x="130" y="0"/>
                    </a:lnTo>
                    <a:lnTo>
                      <a:pt x="139" y="24"/>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5" name="Freeform 26"/>
              <p:cNvSpPr>
                <a:spLocks/>
              </p:cNvSpPr>
              <p:nvPr/>
            </p:nvSpPr>
            <p:spPr bwMode="auto">
              <a:xfrm>
                <a:off x="3957259" y="2669838"/>
                <a:ext cx="227358" cy="121039"/>
              </a:xfrm>
              <a:custGeom>
                <a:avLst/>
                <a:gdLst>
                  <a:gd name="T0" fmla="*/ 139 w 139"/>
                  <a:gd name="T1" fmla="*/ 26 h 74"/>
                  <a:gd name="T2" fmla="*/ 9 w 139"/>
                  <a:gd name="T3" fmla="*/ 74 h 74"/>
                  <a:gd name="T4" fmla="*/ 0 w 139"/>
                  <a:gd name="T5" fmla="*/ 48 h 74"/>
                  <a:gd name="T6" fmla="*/ 130 w 139"/>
                  <a:gd name="T7" fmla="*/ 0 h 74"/>
                  <a:gd name="T8" fmla="*/ 139 w 139"/>
                  <a:gd name="T9" fmla="*/ 26 h 74"/>
                </a:gdLst>
                <a:ahLst/>
                <a:cxnLst>
                  <a:cxn ang="0">
                    <a:pos x="T0" y="T1"/>
                  </a:cxn>
                  <a:cxn ang="0">
                    <a:pos x="T2" y="T3"/>
                  </a:cxn>
                  <a:cxn ang="0">
                    <a:pos x="T4" y="T5"/>
                  </a:cxn>
                  <a:cxn ang="0">
                    <a:pos x="T6" y="T7"/>
                  </a:cxn>
                  <a:cxn ang="0">
                    <a:pos x="T8" y="T9"/>
                  </a:cxn>
                </a:cxnLst>
                <a:rect l="0" t="0" r="r" b="b"/>
                <a:pathLst>
                  <a:path w="139" h="74">
                    <a:moveTo>
                      <a:pt x="139" y="26"/>
                    </a:moveTo>
                    <a:lnTo>
                      <a:pt x="9" y="74"/>
                    </a:lnTo>
                    <a:lnTo>
                      <a:pt x="0" y="48"/>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6" name="Freeform 27"/>
              <p:cNvSpPr>
                <a:spLocks/>
              </p:cNvSpPr>
              <p:nvPr/>
            </p:nvSpPr>
            <p:spPr bwMode="auto">
              <a:xfrm>
                <a:off x="3628489" y="2794149"/>
                <a:ext cx="227358" cy="119404"/>
              </a:xfrm>
              <a:custGeom>
                <a:avLst/>
                <a:gdLst>
                  <a:gd name="T0" fmla="*/ 139 w 139"/>
                  <a:gd name="T1" fmla="*/ 23 h 73"/>
                  <a:gd name="T2" fmla="*/ 7 w 139"/>
                  <a:gd name="T3" fmla="*/ 73 h 73"/>
                  <a:gd name="T4" fmla="*/ 0 w 139"/>
                  <a:gd name="T5" fmla="*/ 47 h 73"/>
                  <a:gd name="T6" fmla="*/ 130 w 139"/>
                  <a:gd name="T7" fmla="*/ 0 h 73"/>
                  <a:gd name="T8" fmla="*/ 139 w 139"/>
                  <a:gd name="T9" fmla="*/ 23 h 73"/>
                </a:gdLst>
                <a:ahLst/>
                <a:cxnLst>
                  <a:cxn ang="0">
                    <a:pos x="T0" y="T1"/>
                  </a:cxn>
                  <a:cxn ang="0">
                    <a:pos x="T2" y="T3"/>
                  </a:cxn>
                  <a:cxn ang="0">
                    <a:pos x="T4" y="T5"/>
                  </a:cxn>
                  <a:cxn ang="0">
                    <a:pos x="T6" y="T7"/>
                  </a:cxn>
                  <a:cxn ang="0">
                    <a:pos x="T8" y="T9"/>
                  </a:cxn>
                </a:cxnLst>
                <a:rect l="0" t="0" r="r" b="b"/>
                <a:pathLst>
                  <a:path w="139" h="73">
                    <a:moveTo>
                      <a:pt x="139" y="23"/>
                    </a:moveTo>
                    <a:lnTo>
                      <a:pt x="7" y="73"/>
                    </a:lnTo>
                    <a:lnTo>
                      <a:pt x="0" y="47"/>
                    </a:lnTo>
                    <a:lnTo>
                      <a:pt x="130"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7" name="Freeform 28"/>
              <p:cNvSpPr>
                <a:spLocks/>
              </p:cNvSpPr>
              <p:nvPr/>
            </p:nvSpPr>
            <p:spPr bwMode="auto">
              <a:xfrm>
                <a:off x="3914731" y="2558612"/>
                <a:ext cx="230629" cy="116133"/>
              </a:xfrm>
              <a:custGeom>
                <a:avLst/>
                <a:gdLst>
                  <a:gd name="T0" fmla="*/ 141 w 141"/>
                  <a:gd name="T1" fmla="*/ 23 h 71"/>
                  <a:gd name="T2" fmla="*/ 9 w 141"/>
                  <a:gd name="T3" fmla="*/ 71 h 71"/>
                  <a:gd name="T4" fmla="*/ 0 w 141"/>
                  <a:gd name="T5" fmla="*/ 47 h 71"/>
                  <a:gd name="T6" fmla="*/ 132 w 141"/>
                  <a:gd name="T7" fmla="*/ 0 h 71"/>
                  <a:gd name="T8" fmla="*/ 141 w 141"/>
                  <a:gd name="T9" fmla="*/ 23 h 71"/>
                </a:gdLst>
                <a:ahLst/>
                <a:cxnLst>
                  <a:cxn ang="0">
                    <a:pos x="T0" y="T1"/>
                  </a:cxn>
                  <a:cxn ang="0">
                    <a:pos x="T2" y="T3"/>
                  </a:cxn>
                  <a:cxn ang="0">
                    <a:pos x="T4" y="T5"/>
                  </a:cxn>
                  <a:cxn ang="0">
                    <a:pos x="T6" y="T7"/>
                  </a:cxn>
                  <a:cxn ang="0">
                    <a:pos x="T8" y="T9"/>
                  </a:cxn>
                </a:cxnLst>
                <a:rect l="0" t="0" r="r" b="b"/>
                <a:pathLst>
                  <a:path w="141" h="71">
                    <a:moveTo>
                      <a:pt x="141" y="23"/>
                    </a:moveTo>
                    <a:lnTo>
                      <a:pt x="9" y="71"/>
                    </a:lnTo>
                    <a:lnTo>
                      <a:pt x="0" y="47"/>
                    </a:lnTo>
                    <a:lnTo>
                      <a:pt x="132" y="0"/>
                    </a:lnTo>
                    <a:lnTo>
                      <a:pt x="141"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8" name="Freeform 29"/>
              <p:cNvSpPr>
                <a:spLocks/>
              </p:cNvSpPr>
              <p:nvPr/>
            </p:nvSpPr>
            <p:spPr bwMode="auto">
              <a:xfrm>
                <a:off x="3585961" y="2678016"/>
                <a:ext cx="227358" cy="119404"/>
              </a:xfrm>
              <a:custGeom>
                <a:avLst/>
                <a:gdLst>
                  <a:gd name="T0" fmla="*/ 139 w 139"/>
                  <a:gd name="T1" fmla="*/ 26 h 73"/>
                  <a:gd name="T2" fmla="*/ 9 w 139"/>
                  <a:gd name="T3" fmla="*/ 73 h 73"/>
                  <a:gd name="T4" fmla="*/ 0 w 139"/>
                  <a:gd name="T5" fmla="*/ 50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9" y="73"/>
                    </a:lnTo>
                    <a:lnTo>
                      <a:pt x="0" y="50"/>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29" name="Freeform 30"/>
              <p:cNvSpPr>
                <a:spLocks/>
              </p:cNvSpPr>
              <p:nvPr/>
            </p:nvSpPr>
            <p:spPr bwMode="auto">
              <a:xfrm>
                <a:off x="3891832" y="2493185"/>
                <a:ext cx="227358" cy="114496"/>
              </a:xfrm>
              <a:custGeom>
                <a:avLst/>
                <a:gdLst>
                  <a:gd name="T0" fmla="*/ 139 w 139"/>
                  <a:gd name="T1" fmla="*/ 23 h 70"/>
                  <a:gd name="T2" fmla="*/ 9 w 139"/>
                  <a:gd name="T3" fmla="*/ 70 h 70"/>
                  <a:gd name="T4" fmla="*/ 0 w 139"/>
                  <a:gd name="T5" fmla="*/ 47 h 70"/>
                  <a:gd name="T6" fmla="*/ 129 w 139"/>
                  <a:gd name="T7" fmla="*/ 0 h 70"/>
                  <a:gd name="T8" fmla="*/ 139 w 139"/>
                  <a:gd name="T9" fmla="*/ 23 h 70"/>
                </a:gdLst>
                <a:ahLst/>
                <a:cxnLst>
                  <a:cxn ang="0">
                    <a:pos x="T0" y="T1"/>
                  </a:cxn>
                  <a:cxn ang="0">
                    <a:pos x="T2" y="T3"/>
                  </a:cxn>
                  <a:cxn ang="0">
                    <a:pos x="T4" y="T5"/>
                  </a:cxn>
                  <a:cxn ang="0">
                    <a:pos x="T6" y="T7"/>
                  </a:cxn>
                  <a:cxn ang="0">
                    <a:pos x="T8" y="T9"/>
                  </a:cxn>
                </a:cxnLst>
                <a:rect l="0" t="0" r="r" b="b"/>
                <a:pathLst>
                  <a:path w="139" h="70">
                    <a:moveTo>
                      <a:pt x="139" y="23"/>
                    </a:moveTo>
                    <a:lnTo>
                      <a:pt x="9" y="70"/>
                    </a:lnTo>
                    <a:lnTo>
                      <a:pt x="0" y="47"/>
                    </a:lnTo>
                    <a:lnTo>
                      <a:pt x="129" y="0"/>
                    </a:lnTo>
                    <a:lnTo>
                      <a:pt x="139" y="23"/>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0" name="Freeform 31"/>
              <p:cNvSpPr>
                <a:spLocks/>
              </p:cNvSpPr>
              <p:nvPr/>
            </p:nvSpPr>
            <p:spPr bwMode="auto">
              <a:xfrm>
                <a:off x="3563062" y="2612589"/>
                <a:ext cx="227358" cy="119404"/>
              </a:xfrm>
              <a:custGeom>
                <a:avLst/>
                <a:gdLst>
                  <a:gd name="T0" fmla="*/ 139 w 139"/>
                  <a:gd name="T1" fmla="*/ 26 h 73"/>
                  <a:gd name="T2" fmla="*/ 7 w 139"/>
                  <a:gd name="T3" fmla="*/ 73 h 73"/>
                  <a:gd name="T4" fmla="*/ 0 w 139"/>
                  <a:gd name="T5" fmla="*/ 49 h 73"/>
                  <a:gd name="T6" fmla="*/ 130 w 139"/>
                  <a:gd name="T7" fmla="*/ 0 h 73"/>
                  <a:gd name="T8" fmla="*/ 139 w 139"/>
                  <a:gd name="T9" fmla="*/ 26 h 73"/>
                </a:gdLst>
                <a:ahLst/>
                <a:cxnLst>
                  <a:cxn ang="0">
                    <a:pos x="T0" y="T1"/>
                  </a:cxn>
                  <a:cxn ang="0">
                    <a:pos x="T2" y="T3"/>
                  </a:cxn>
                  <a:cxn ang="0">
                    <a:pos x="T4" y="T5"/>
                  </a:cxn>
                  <a:cxn ang="0">
                    <a:pos x="T6" y="T7"/>
                  </a:cxn>
                  <a:cxn ang="0">
                    <a:pos x="T8" y="T9"/>
                  </a:cxn>
                </a:cxnLst>
                <a:rect l="0" t="0" r="r" b="b"/>
                <a:pathLst>
                  <a:path w="139" h="73">
                    <a:moveTo>
                      <a:pt x="139" y="26"/>
                    </a:moveTo>
                    <a:lnTo>
                      <a:pt x="7" y="73"/>
                    </a:lnTo>
                    <a:lnTo>
                      <a:pt x="0" y="49"/>
                    </a:lnTo>
                    <a:lnTo>
                      <a:pt x="130" y="0"/>
                    </a:lnTo>
                    <a:lnTo>
                      <a:pt x="139" y="26"/>
                    </a:lnTo>
                    <a:close/>
                  </a:path>
                </a:pathLst>
              </a:cu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1" name="Freeform 53"/>
              <p:cNvSpPr>
                <a:spLocks/>
              </p:cNvSpPr>
              <p:nvPr/>
            </p:nvSpPr>
            <p:spPr bwMode="auto">
              <a:xfrm>
                <a:off x="5413005" y="2485008"/>
                <a:ext cx="348398" cy="292784"/>
              </a:xfrm>
              <a:custGeom>
                <a:avLst/>
                <a:gdLst>
                  <a:gd name="T0" fmla="*/ 0 w 213"/>
                  <a:gd name="T1" fmla="*/ 172 h 179"/>
                  <a:gd name="T2" fmla="*/ 5 w 213"/>
                  <a:gd name="T3" fmla="*/ 179 h 179"/>
                  <a:gd name="T4" fmla="*/ 213 w 213"/>
                  <a:gd name="T5" fmla="*/ 7 h 179"/>
                  <a:gd name="T6" fmla="*/ 206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5" y="179"/>
                    </a:lnTo>
                    <a:lnTo>
                      <a:pt x="213" y="7"/>
                    </a:lnTo>
                    <a:lnTo>
                      <a:pt x="206"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2" name="Freeform 54"/>
              <p:cNvSpPr>
                <a:spLocks/>
              </p:cNvSpPr>
              <p:nvPr/>
            </p:nvSpPr>
            <p:spPr bwMode="auto">
              <a:xfrm>
                <a:off x="5390106" y="2457201"/>
                <a:ext cx="348398" cy="294421"/>
              </a:xfrm>
              <a:custGeom>
                <a:avLst/>
                <a:gdLst>
                  <a:gd name="T0" fmla="*/ 0 w 213"/>
                  <a:gd name="T1" fmla="*/ 173 h 180"/>
                  <a:gd name="T2" fmla="*/ 5 w 213"/>
                  <a:gd name="T3" fmla="*/ 180 h 180"/>
                  <a:gd name="T4" fmla="*/ 213 w 213"/>
                  <a:gd name="T5" fmla="*/ 7 h 180"/>
                  <a:gd name="T6" fmla="*/ 206 w 213"/>
                  <a:gd name="T7" fmla="*/ 0 h 180"/>
                  <a:gd name="T8" fmla="*/ 0 w 213"/>
                  <a:gd name="T9" fmla="*/ 173 h 180"/>
                </a:gdLst>
                <a:ahLst/>
                <a:cxnLst>
                  <a:cxn ang="0">
                    <a:pos x="T0" y="T1"/>
                  </a:cxn>
                  <a:cxn ang="0">
                    <a:pos x="T2" y="T3"/>
                  </a:cxn>
                  <a:cxn ang="0">
                    <a:pos x="T4" y="T5"/>
                  </a:cxn>
                  <a:cxn ang="0">
                    <a:pos x="T6" y="T7"/>
                  </a:cxn>
                  <a:cxn ang="0">
                    <a:pos x="T8" y="T9"/>
                  </a:cxn>
                </a:cxnLst>
                <a:rect l="0" t="0" r="r" b="b"/>
                <a:pathLst>
                  <a:path w="213" h="180">
                    <a:moveTo>
                      <a:pt x="0" y="173"/>
                    </a:moveTo>
                    <a:lnTo>
                      <a:pt x="5" y="180"/>
                    </a:lnTo>
                    <a:lnTo>
                      <a:pt x="213" y="7"/>
                    </a:lnTo>
                    <a:lnTo>
                      <a:pt x="206" y="0"/>
                    </a:lnTo>
                    <a:lnTo>
                      <a:pt x="0" y="173"/>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3" name="Freeform 55"/>
              <p:cNvSpPr>
                <a:spLocks/>
              </p:cNvSpPr>
              <p:nvPr/>
            </p:nvSpPr>
            <p:spPr bwMode="auto">
              <a:xfrm>
                <a:off x="5398284" y="2468651"/>
                <a:ext cx="351669" cy="297692"/>
              </a:xfrm>
              <a:custGeom>
                <a:avLst/>
                <a:gdLst>
                  <a:gd name="T0" fmla="*/ 208 w 215"/>
                  <a:gd name="T1" fmla="*/ 0 h 182"/>
                  <a:gd name="T2" fmla="*/ 0 w 215"/>
                  <a:gd name="T3" fmla="*/ 173 h 182"/>
                  <a:gd name="T4" fmla="*/ 9 w 215"/>
                  <a:gd name="T5" fmla="*/ 182 h 182"/>
                  <a:gd name="T6" fmla="*/ 215 w 215"/>
                  <a:gd name="T7" fmla="*/ 10 h 182"/>
                  <a:gd name="T8" fmla="*/ 208 w 215"/>
                  <a:gd name="T9" fmla="*/ 0 h 182"/>
                </a:gdLst>
                <a:ahLst/>
                <a:cxnLst>
                  <a:cxn ang="0">
                    <a:pos x="T0" y="T1"/>
                  </a:cxn>
                  <a:cxn ang="0">
                    <a:pos x="T2" y="T3"/>
                  </a:cxn>
                  <a:cxn ang="0">
                    <a:pos x="T4" y="T5"/>
                  </a:cxn>
                  <a:cxn ang="0">
                    <a:pos x="T6" y="T7"/>
                  </a:cxn>
                  <a:cxn ang="0">
                    <a:pos x="T8" y="T9"/>
                  </a:cxn>
                </a:cxnLst>
                <a:rect l="0" t="0" r="r" b="b"/>
                <a:pathLst>
                  <a:path w="215" h="182">
                    <a:moveTo>
                      <a:pt x="208" y="0"/>
                    </a:moveTo>
                    <a:lnTo>
                      <a:pt x="0" y="173"/>
                    </a:lnTo>
                    <a:lnTo>
                      <a:pt x="9" y="182"/>
                    </a:lnTo>
                    <a:lnTo>
                      <a:pt x="215" y="10"/>
                    </a:lnTo>
                    <a:lnTo>
                      <a:pt x="208"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4" name="Freeform 56"/>
              <p:cNvSpPr>
                <a:spLocks/>
              </p:cNvSpPr>
              <p:nvPr/>
            </p:nvSpPr>
            <p:spPr bwMode="auto">
              <a:xfrm>
                <a:off x="5375385" y="2439209"/>
                <a:ext cx="351669" cy="300963"/>
              </a:xfrm>
              <a:custGeom>
                <a:avLst/>
                <a:gdLst>
                  <a:gd name="T0" fmla="*/ 207 w 215"/>
                  <a:gd name="T1" fmla="*/ 0 h 184"/>
                  <a:gd name="T2" fmla="*/ 0 w 215"/>
                  <a:gd name="T3" fmla="*/ 172 h 184"/>
                  <a:gd name="T4" fmla="*/ 9 w 215"/>
                  <a:gd name="T5" fmla="*/ 184 h 184"/>
                  <a:gd name="T6" fmla="*/ 215 w 215"/>
                  <a:gd name="T7" fmla="*/ 11 h 184"/>
                  <a:gd name="T8" fmla="*/ 207 w 215"/>
                  <a:gd name="T9" fmla="*/ 0 h 184"/>
                </a:gdLst>
                <a:ahLst/>
                <a:cxnLst>
                  <a:cxn ang="0">
                    <a:pos x="T0" y="T1"/>
                  </a:cxn>
                  <a:cxn ang="0">
                    <a:pos x="T2" y="T3"/>
                  </a:cxn>
                  <a:cxn ang="0">
                    <a:pos x="T4" y="T5"/>
                  </a:cxn>
                  <a:cxn ang="0">
                    <a:pos x="T6" y="T7"/>
                  </a:cxn>
                  <a:cxn ang="0">
                    <a:pos x="T8" y="T9"/>
                  </a:cxn>
                </a:cxnLst>
                <a:rect l="0" t="0" r="r" b="b"/>
                <a:pathLst>
                  <a:path w="215" h="184">
                    <a:moveTo>
                      <a:pt x="207" y="0"/>
                    </a:moveTo>
                    <a:lnTo>
                      <a:pt x="0" y="172"/>
                    </a:lnTo>
                    <a:lnTo>
                      <a:pt x="9" y="184"/>
                    </a:lnTo>
                    <a:lnTo>
                      <a:pt x="215" y="11"/>
                    </a:lnTo>
                    <a:lnTo>
                      <a:pt x="207"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5" name="Freeform 57"/>
              <p:cNvSpPr>
                <a:spLocks/>
              </p:cNvSpPr>
              <p:nvPr/>
            </p:nvSpPr>
            <p:spPr bwMode="auto">
              <a:xfrm>
                <a:off x="5285423" y="2334526"/>
                <a:ext cx="348398" cy="292784"/>
              </a:xfrm>
              <a:custGeom>
                <a:avLst/>
                <a:gdLst>
                  <a:gd name="T0" fmla="*/ 0 w 213"/>
                  <a:gd name="T1" fmla="*/ 172 h 179"/>
                  <a:gd name="T2" fmla="*/ 7 w 213"/>
                  <a:gd name="T3" fmla="*/ 179 h 179"/>
                  <a:gd name="T4" fmla="*/ 213 w 213"/>
                  <a:gd name="T5" fmla="*/ 7 h 179"/>
                  <a:gd name="T6" fmla="*/ 208 w 213"/>
                  <a:gd name="T7" fmla="*/ 0 h 179"/>
                  <a:gd name="T8" fmla="*/ 0 w 213"/>
                  <a:gd name="T9" fmla="*/ 172 h 179"/>
                </a:gdLst>
                <a:ahLst/>
                <a:cxnLst>
                  <a:cxn ang="0">
                    <a:pos x="T0" y="T1"/>
                  </a:cxn>
                  <a:cxn ang="0">
                    <a:pos x="T2" y="T3"/>
                  </a:cxn>
                  <a:cxn ang="0">
                    <a:pos x="T4" y="T5"/>
                  </a:cxn>
                  <a:cxn ang="0">
                    <a:pos x="T6" y="T7"/>
                  </a:cxn>
                  <a:cxn ang="0">
                    <a:pos x="T8" y="T9"/>
                  </a:cxn>
                </a:cxnLst>
                <a:rect l="0" t="0" r="r" b="b"/>
                <a:pathLst>
                  <a:path w="213" h="179">
                    <a:moveTo>
                      <a:pt x="0" y="172"/>
                    </a:moveTo>
                    <a:lnTo>
                      <a:pt x="7" y="179"/>
                    </a:lnTo>
                    <a:lnTo>
                      <a:pt x="213" y="7"/>
                    </a:lnTo>
                    <a:lnTo>
                      <a:pt x="208"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6" name="Freeform 58"/>
              <p:cNvSpPr>
                <a:spLocks/>
              </p:cNvSpPr>
              <p:nvPr/>
            </p:nvSpPr>
            <p:spPr bwMode="auto">
              <a:xfrm>
                <a:off x="5313229" y="2365604"/>
                <a:ext cx="343490" cy="292784"/>
              </a:xfrm>
              <a:custGeom>
                <a:avLst/>
                <a:gdLst>
                  <a:gd name="T0" fmla="*/ 0 w 210"/>
                  <a:gd name="T1" fmla="*/ 172 h 179"/>
                  <a:gd name="T2" fmla="*/ 5 w 210"/>
                  <a:gd name="T3" fmla="*/ 179 h 179"/>
                  <a:gd name="T4" fmla="*/ 210 w 210"/>
                  <a:gd name="T5" fmla="*/ 4 h 179"/>
                  <a:gd name="T6" fmla="*/ 205 w 210"/>
                  <a:gd name="T7" fmla="*/ 0 h 179"/>
                  <a:gd name="T8" fmla="*/ 0 w 210"/>
                  <a:gd name="T9" fmla="*/ 172 h 179"/>
                </a:gdLst>
                <a:ahLst/>
                <a:cxnLst>
                  <a:cxn ang="0">
                    <a:pos x="T0" y="T1"/>
                  </a:cxn>
                  <a:cxn ang="0">
                    <a:pos x="T2" y="T3"/>
                  </a:cxn>
                  <a:cxn ang="0">
                    <a:pos x="T4" y="T5"/>
                  </a:cxn>
                  <a:cxn ang="0">
                    <a:pos x="T6" y="T7"/>
                  </a:cxn>
                  <a:cxn ang="0">
                    <a:pos x="T8" y="T9"/>
                  </a:cxn>
                </a:cxnLst>
                <a:rect l="0" t="0" r="r" b="b"/>
                <a:pathLst>
                  <a:path w="210" h="179">
                    <a:moveTo>
                      <a:pt x="0" y="172"/>
                    </a:moveTo>
                    <a:lnTo>
                      <a:pt x="5" y="179"/>
                    </a:lnTo>
                    <a:lnTo>
                      <a:pt x="210" y="4"/>
                    </a:lnTo>
                    <a:lnTo>
                      <a:pt x="205" y="0"/>
                    </a:lnTo>
                    <a:lnTo>
                      <a:pt x="0" y="172"/>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7" name="Freeform 59"/>
              <p:cNvSpPr>
                <a:spLocks/>
              </p:cNvSpPr>
              <p:nvPr/>
            </p:nvSpPr>
            <p:spPr bwMode="auto">
              <a:xfrm>
                <a:off x="5321408" y="2372146"/>
                <a:ext cx="350033" cy="302598"/>
              </a:xfrm>
              <a:custGeom>
                <a:avLst/>
                <a:gdLst>
                  <a:gd name="T0" fmla="*/ 205 w 214"/>
                  <a:gd name="T1" fmla="*/ 0 h 185"/>
                  <a:gd name="T2" fmla="*/ 0 w 214"/>
                  <a:gd name="T3" fmla="*/ 175 h 185"/>
                  <a:gd name="T4" fmla="*/ 9 w 214"/>
                  <a:gd name="T5" fmla="*/ 185 h 185"/>
                  <a:gd name="T6" fmla="*/ 214 w 214"/>
                  <a:gd name="T7" fmla="*/ 12 h 185"/>
                  <a:gd name="T8" fmla="*/ 205 w 214"/>
                  <a:gd name="T9" fmla="*/ 0 h 185"/>
                </a:gdLst>
                <a:ahLst/>
                <a:cxnLst>
                  <a:cxn ang="0">
                    <a:pos x="T0" y="T1"/>
                  </a:cxn>
                  <a:cxn ang="0">
                    <a:pos x="T2" y="T3"/>
                  </a:cxn>
                  <a:cxn ang="0">
                    <a:pos x="T4" y="T5"/>
                  </a:cxn>
                  <a:cxn ang="0">
                    <a:pos x="T6" y="T7"/>
                  </a:cxn>
                  <a:cxn ang="0">
                    <a:pos x="T8" y="T9"/>
                  </a:cxn>
                </a:cxnLst>
                <a:rect l="0" t="0" r="r" b="b"/>
                <a:pathLst>
                  <a:path w="214" h="185">
                    <a:moveTo>
                      <a:pt x="205" y="0"/>
                    </a:moveTo>
                    <a:lnTo>
                      <a:pt x="0" y="175"/>
                    </a:lnTo>
                    <a:lnTo>
                      <a:pt x="9" y="185"/>
                    </a:lnTo>
                    <a:lnTo>
                      <a:pt x="214" y="12"/>
                    </a:lnTo>
                    <a:lnTo>
                      <a:pt x="205"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8" name="Freeform 60"/>
              <p:cNvSpPr>
                <a:spLocks/>
              </p:cNvSpPr>
              <p:nvPr/>
            </p:nvSpPr>
            <p:spPr bwMode="auto">
              <a:xfrm>
                <a:off x="5296872" y="2345976"/>
                <a:ext cx="351669" cy="300963"/>
              </a:xfrm>
              <a:custGeom>
                <a:avLst/>
                <a:gdLst>
                  <a:gd name="T0" fmla="*/ 206 w 215"/>
                  <a:gd name="T1" fmla="*/ 0 h 184"/>
                  <a:gd name="T2" fmla="*/ 0 w 215"/>
                  <a:gd name="T3" fmla="*/ 172 h 184"/>
                  <a:gd name="T4" fmla="*/ 10 w 215"/>
                  <a:gd name="T5" fmla="*/ 184 h 184"/>
                  <a:gd name="T6" fmla="*/ 215 w 215"/>
                  <a:gd name="T7" fmla="*/ 12 h 184"/>
                  <a:gd name="T8" fmla="*/ 206 w 215"/>
                  <a:gd name="T9" fmla="*/ 0 h 184"/>
                </a:gdLst>
                <a:ahLst/>
                <a:cxnLst>
                  <a:cxn ang="0">
                    <a:pos x="T0" y="T1"/>
                  </a:cxn>
                  <a:cxn ang="0">
                    <a:pos x="T2" y="T3"/>
                  </a:cxn>
                  <a:cxn ang="0">
                    <a:pos x="T4" y="T5"/>
                  </a:cxn>
                  <a:cxn ang="0">
                    <a:pos x="T6" y="T7"/>
                  </a:cxn>
                  <a:cxn ang="0">
                    <a:pos x="T8" y="T9"/>
                  </a:cxn>
                </a:cxnLst>
                <a:rect l="0" t="0" r="r" b="b"/>
                <a:pathLst>
                  <a:path w="215" h="184">
                    <a:moveTo>
                      <a:pt x="206" y="0"/>
                    </a:moveTo>
                    <a:lnTo>
                      <a:pt x="0" y="172"/>
                    </a:lnTo>
                    <a:lnTo>
                      <a:pt x="10" y="184"/>
                    </a:lnTo>
                    <a:lnTo>
                      <a:pt x="215" y="12"/>
                    </a:lnTo>
                    <a:lnTo>
                      <a:pt x="206"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39" name="Freeform 61"/>
              <p:cNvSpPr>
                <a:spLocks/>
              </p:cNvSpPr>
              <p:nvPr/>
            </p:nvSpPr>
            <p:spPr bwMode="auto">
              <a:xfrm>
                <a:off x="5440812" y="2283820"/>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0" name="Freeform 62"/>
              <p:cNvSpPr>
                <a:spLocks/>
              </p:cNvSpPr>
              <p:nvPr/>
            </p:nvSpPr>
            <p:spPr bwMode="auto">
              <a:xfrm>
                <a:off x="5552037" y="2368875"/>
                <a:ext cx="166839" cy="193008"/>
              </a:xfrm>
              <a:custGeom>
                <a:avLst/>
                <a:gdLst>
                  <a:gd name="T0" fmla="*/ 7 w 102"/>
                  <a:gd name="T1" fmla="*/ 0 h 118"/>
                  <a:gd name="T2" fmla="*/ 0 w 102"/>
                  <a:gd name="T3" fmla="*/ 5 h 118"/>
                  <a:gd name="T4" fmla="*/ 95 w 102"/>
                  <a:gd name="T5" fmla="*/ 118 h 118"/>
                  <a:gd name="T6" fmla="*/ 102 w 102"/>
                  <a:gd name="T7" fmla="*/ 113 h 118"/>
                  <a:gd name="T8" fmla="*/ 7 w 102"/>
                  <a:gd name="T9" fmla="*/ 0 h 118"/>
                </a:gdLst>
                <a:ahLst/>
                <a:cxnLst>
                  <a:cxn ang="0">
                    <a:pos x="T0" y="T1"/>
                  </a:cxn>
                  <a:cxn ang="0">
                    <a:pos x="T2" y="T3"/>
                  </a:cxn>
                  <a:cxn ang="0">
                    <a:pos x="T4" y="T5"/>
                  </a:cxn>
                  <a:cxn ang="0">
                    <a:pos x="T6" y="T7"/>
                  </a:cxn>
                  <a:cxn ang="0">
                    <a:pos x="T8" y="T9"/>
                  </a:cxn>
                </a:cxnLst>
                <a:rect l="0" t="0" r="r" b="b"/>
                <a:pathLst>
                  <a:path w="102" h="118">
                    <a:moveTo>
                      <a:pt x="7" y="0"/>
                    </a:moveTo>
                    <a:lnTo>
                      <a:pt x="0" y="5"/>
                    </a:lnTo>
                    <a:lnTo>
                      <a:pt x="95" y="118"/>
                    </a:lnTo>
                    <a:lnTo>
                      <a:pt x="102"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1" name="Freeform 63"/>
              <p:cNvSpPr>
                <a:spLocks/>
              </p:cNvSpPr>
              <p:nvPr/>
            </p:nvSpPr>
            <p:spPr bwMode="auto">
              <a:xfrm>
                <a:off x="5506238" y="2408131"/>
                <a:ext cx="165203" cy="193008"/>
              </a:xfrm>
              <a:custGeom>
                <a:avLst/>
                <a:gdLst>
                  <a:gd name="T0" fmla="*/ 7 w 101"/>
                  <a:gd name="T1" fmla="*/ 0 h 118"/>
                  <a:gd name="T2" fmla="*/ 0 w 101"/>
                  <a:gd name="T3" fmla="*/ 4 h 118"/>
                  <a:gd name="T4" fmla="*/ 97 w 101"/>
                  <a:gd name="T5" fmla="*/ 118 h 118"/>
                  <a:gd name="T6" fmla="*/ 101 w 101"/>
                  <a:gd name="T7" fmla="*/ 113 h 118"/>
                  <a:gd name="T8" fmla="*/ 7 w 101"/>
                  <a:gd name="T9" fmla="*/ 0 h 118"/>
                </a:gdLst>
                <a:ahLst/>
                <a:cxnLst>
                  <a:cxn ang="0">
                    <a:pos x="T0" y="T1"/>
                  </a:cxn>
                  <a:cxn ang="0">
                    <a:pos x="T2" y="T3"/>
                  </a:cxn>
                  <a:cxn ang="0">
                    <a:pos x="T4" y="T5"/>
                  </a:cxn>
                  <a:cxn ang="0">
                    <a:pos x="T6" y="T7"/>
                  </a:cxn>
                  <a:cxn ang="0">
                    <a:pos x="T8" y="T9"/>
                  </a:cxn>
                </a:cxnLst>
                <a:rect l="0" t="0" r="r" b="b"/>
                <a:pathLst>
                  <a:path w="101" h="118">
                    <a:moveTo>
                      <a:pt x="7" y="0"/>
                    </a:moveTo>
                    <a:lnTo>
                      <a:pt x="0" y="4"/>
                    </a:lnTo>
                    <a:lnTo>
                      <a:pt x="97" y="118"/>
                    </a:lnTo>
                    <a:lnTo>
                      <a:pt x="101" y="113"/>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2" name="Freeform 64"/>
              <p:cNvSpPr>
                <a:spLocks/>
              </p:cNvSpPr>
              <p:nvPr/>
            </p:nvSpPr>
            <p:spPr bwMode="auto">
              <a:xfrm>
                <a:off x="5282152" y="2414673"/>
                <a:ext cx="346762" cy="402374"/>
              </a:xfrm>
              <a:custGeom>
                <a:avLst/>
                <a:gdLst>
                  <a:gd name="T0" fmla="*/ 0 w 212"/>
                  <a:gd name="T1" fmla="*/ 19 h 246"/>
                  <a:gd name="T2" fmla="*/ 191 w 212"/>
                  <a:gd name="T3" fmla="*/ 246 h 246"/>
                  <a:gd name="T4" fmla="*/ 212 w 212"/>
                  <a:gd name="T5" fmla="*/ 230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30"/>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3" name="Freeform 65"/>
              <p:cNvSpPr>
                <a:spLocks/>
              </p:cNvSpPr>
              <p:nvPr/>
            </p:nvSpPr>
            <p:spPr bwMode="auto">
              <a:xfrm>
                <a:off x="5393377" y="2499728"/>
                <a:ext cx="170110" cy="193008"/>
              </a:xfrm>
              <a:custGeom>
                <a:avLst/>
                <a:gdLst>
                  <a:gd name="T0" fmla="*/ 7 w 104"/>
                  <a:gd name="T1" fmla="*/ 0 h 118"/>
                  <a:gd name="T2" fmla="*/ 0 w 104"/>
                  <a:gd name="T3" fmla="*/ 5 h 118"/>
                  <a:gd name="T4" fmla="*/ 97 w 104"/>
                  <a:gd name="T5" fmla="*/ 118 h 118"/>
                  <a:gd name="T6" fmla="*/ 104 w 104"/>
                  <a:gd name="T7" fmla="*/ 114 h 118"/>
                  <a:gd name="T8" fmla="*/ 7 w 104"/>
                  <a:gd name="T9" fmla="*/ 0 h 118"/>
                </a:gdLst>
                <a:ahLst/>
                <a:cxnLst>
                  <a:cxn ang="0">
                    <a:pos x="T0" y="T1"/>
                  </a:cxn>
                  <a:cxn ang="0">
                    <a:pos x="T2" y="T3"/>
                  </a:cxn>
                  <a:cxn ang="0">
                    <a:pos x="T4" y="T5"/>
                  </a:cxn>
                  <a:cxn ang="0">
                    <a:pos x="T6" y="T7"/>
                  </a:cxn>
                  <a:cxn ang="0">
                    <a:pos x="T8" y="T9"/>
                  </a:cxn>
                </a:cxnLst>
                <a:rect l="0" t="0" r="r" b="b"/>
                <a:pathLst>
                  <a:path w="104" h="118">
                    <a:moveTo>
                      <a:pt x="7" y="0"/>
                    </a:moveTo>
                    <a:lnTo>
                      <a:pt x="0" y="5"/>
                    </a:lnTo>
                    <a:lnTo>
                      <a:pt x="97" y="118"/>
                    </a:lnTo>
                    <a:lnTo>
                      <a:pt x="104" y="114"/>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4" name="Freeform 66"/>
              <p:cNvSpPr>
                <a:spLocks/>
              </p:cNvSpPr>
              <p:nvPr/>
            </p:nvSpPr>
            <p:spPr bwMode="auto">
              <a:xfrm>
                <a:off x="5350850" y="2538984"/>
                <a:ext cx="166839" cy="193008"/>
              </a:xfrm>
              <a:custGeom>
                <a:avLst/>
                <a:gdLst>
                  <a:gd name="T0" fmla="*/ 5 w 102"/>
                  <a:gd name="T1" fmla="*/ 0 h 118"/>
                  <a:gd name="T2" fmla="*/ 0 w 102"/>
                  <a:gd name="T3" fmla="*/ 5 h 118"/>
                  <a:gd name="T4" fmla="*/ 95 w 102"/>
                  <a:gd name="T5" fmla="*/ 118 h 118"/>
                  <a:gd name="T6" fmla="*/ 102 w 102"/>
                  <a:gd name="T7" fmla="*/ 113 h 118"/>
                  <a:gd name="T8" fmla="*/ 5 w 102"/>
                  <a:gd name="T9" fmla="*/ 0 h 118"/>
                </a:gdLst>
                <a:ahLst/>
                <a:cxnLst>
                  <a:cxn ang="0">
                    <a:pos x="T0" y="T1"/>
                  </a:cxn>
                  <a:cxn ang="0">
                    <a:pos x="T2" y="T3"/>
                  </a:cxn>
                  <a:cxn ang="0">
                    <a:pos x="T4" y="T5"/>
                  </a:cxn>
                  <a:cxn ang="0">
                    <a:pos x="T6" y="T7"/>
                  </a:cxn>
                  <a:cxn ang="0">
                    <a:pos x="T8" y="T9"/>
                  </a:cxn>
                </a:cxnLst>
                <a:rect l="0" t="0" r="r" b="b"/>
                <a:pathLst>
                  <a:path w="102" h="118">
                    <a:moveTo>
                      <a:pt x="5" y="0"/>
                    </a:moveTo>
                    <a:lnTo>
                      <a:pt x="0" y="5"/>
                    </a:lnTo>
                    <a:lnTo>
                      <a:pt x="95" y="118"/>
                    </a:lnTo>
                    <a:lnTo>
                      <a:pt x="102" y="113"/>
                    </a:ln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5" name="Freeform 69"/>
              <p:cNvSpPr>
                <a:spLocks/>
              </p:cNvSpPr>
              <p:nvPr/>
            </p:nvSpPr>
            <p:spPr bwMode="auto">
              <a:xfrm>
                <a:off x="5103864" y="2493185"/>
                <a:ext cx="178288" cy="199551"/>
              </a:xfrm>
              <a:custGeom>
                <a:avLst/>
                <a:gdLst>
                  <a:gd name="T0" fmla="*/ 0 w 109"/>
                  <a:gd name="T1" fmla="*/ 16 h 122"/>
                  <a:gd name="T2" fmla="*/ 90 w 109"/>
                  <a:gd name="T3" fmla="*/ 122 h 122"/>
                  <a:gd name="T4" fmla="*/ 109 w 109"/>
                  <a:gd name="T5" fmla="*/ 106 h 122"/>
                  <a:gd name="T6" fmla="*/ 21 w 109"/>
                  <a:gd name="T7" fmla="*/ 0 h 122"/>
                  <a:gd name="T8" fmla="*/ 0 w 109"/>
                  <a:gd name="T9" fmla="*/ 16 h 122"/>
                </a:gdLst>
                <a:ahLst/>
                <a:cxnLst>
                  <a:cxn ang="0">
                    <a:pos x="T0" y="T1"/>
                  </a:cxn>
                  <a:cxn ang="0">
                    <a:pos x="T2" y="T3"/>
                  </a:cxn>
                  <a:cxn ang="0">
                    <a:pos x="T4" y="T5"/>
                  </a:cxn>
                  <a:cxn ang="0">
                    <a:pos x="T6" y="T7"/>
                  </a:cxn>
                  <a:cxn ang="0">
                    <a:pos x="T8" y="T9"/>
                  </a:cxn>
                </a:cxnLst>
                <a:rect l="0" t="0" r="r" b="b"/>
                <a:pathLst>
                  <a:path w="109" h="122">
                    <a:moveTo>
                      <a:pt x="0" y="16"/>
                    </a:moveTo>
                    <a:lnTo>
                      <a:pt x="90" y="122"/>
                    </a:lnTo>
                    <a:lnTo>
                      <a:pt x="109" y="106"/>
                    </a:lnTo>
                    <a:lnTo>
                      <a:pt x="21" y="0"/>
                    </a:lnTo>
                    <a:lnTo>
                      <a:pt x="0" y="16"/>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6" name="Freeform 70"/>
              <p:cNvSpPr>
                <a:spLocks/>
              </p:cNvSpPr>
              <p:nvPr/>
            </p:nvSpPr>
            <p:spPr bwMode="auto">
              <a:xfrm>
                <a:off x="5344307" y="2777792"/>
                <a:ext cx="181559" cy="201187"/>
              </a:xfrm>
              <a:custGeom>
                <a:avLst/>
                <a:gdLst>
                  <a:gd name="T0" fmla="*/ 0 w 111"/>
                  <a:gd name="T1" fmla="*/ 17 h 123"/>
                  <a:gd name="T2" fmla="*/ 89 w 111"/>
                  <a:gd name="T3" fmla="*/ 123 h 123"/>
                  <a:gd name="T4" fmla="*/ 111 w 111"/>
                  <a:gd name="T5" fmla="*/ 107 h 123"/>
                  <a:gd name="T6" fmla="*/ 21 w 111"/>
                  <a:gd name="T7" fmla="*/ 0 h 123"/>
                  <a:gd name="T8" fmla="*/ 0 w 111"/>
                  <a:gd name="T9" fmla="*/ 17 h 123"/>
                </a:gdLst>
                <a:ahLst/>
                <a:cxnLst>
                  <a:cxn ang="0">
                    <a:pos x="T0" y="T1"/>
                  </a:cxn>
                  <a:cxn ang="0">
                    <a:pos x="T2" y="T3"/>
                  </a:cxn>
                  <a:cxn ang="0">
                    <a:pos x="T4" y="T5"/>
                  </a:cxn>
                  <a:cxn ang="0">
                    <a:pos x="T6" y="T7"/>
                  </a:cxn>
                  <a:cxn ang="0">
                    <a:pos x="T8" y="T9"/>
                  </a:cxn>
                </a:cxnLst>
                <a:rect l="0" t="0" r="r" b="b"/>
                <a:pathLst>
                  <a:path w="111" h="123">
                    <a:moveTo>
                      <a:pt x="0" y="17"/>
                    </a:moveTo>
                    <a:lnTo>
                      <a:pt x="89" y="123"/>
                    </a:lnTo>
                    <a:lnTo>
                      <a:pt x="111" y="107"/>
                    </a:lnTo>
                    <a:lnTo>
                      <a:pt x="21" y="0"/>
                    </a:lnTo>
                    <a:lnTo>
                      <a:pt x="0" y="17"/>
                    </a:lnTo>
                    <a:close/>
                  </a:path>
                </a:pathLst>
              </a:custGeom>
              <a:solidFill>
                <a:srgbClr val="999999"/>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7" name="Freeform 71"/>
              <p:cNvSpPr>
                <a:spLocks/>
              </p:cNvSpPr>
              <p:nvPr/>
            </p:nvSpPr>
            <p:spPr bwMode="auto">
              <a:xfrm>
                <a:off x="4343276" y="2669838"/>
                <a:ext cx="857091" cy="726236"/>
              </a:xfrm>
              <a:custGeom>
                <a:avLst/>
                <a:gdLst>
                  <a:gd name="T0" fmla="*/ 12 w 524"/>
                  <a:gd name="T1" fmla="*/ 444 h 444"/>
                  <a:gd name="T2" fmla="*/ 524 w 524"/>
                  <a:gd name="T3" fmla="*/ 14 h 444"/>
                  <a:gd name="T4" fmla="*/ 512 w 524"/>
                  <a:gd name="T5" fmla="*/ 0 h 444"/>
                  <a:gd name="T6" fmla="*/ 0 w 524"/>
                  <a:gd name="T7" fmla="*/ 433 h 444"/>
                  <a:gd name="T8" fmla="*/ 12 w 524"/>
                  <a:gd name="T9" fmla="*/ 444 h 444"/>
                </a:gdLst>
                <a:ahLst/>
                <a:cxnLst>
                  <a:cxn ang="0">
                    <a:pos x="T0" y="T1"/>
                  </a:cxn>
                  <a:cxn ang="0">
                    <a:pos x="T2" y="T3"/>
                  </a:cxn>
                  <a:cxn ang="0">
                    <a:pos x="T4" y="T5"/>
                  </a:cxn>
                  <a:cxn ang="0">
                    <a:pos x="T6" y="T7"/>
                  </a:cxn>
                  <a:cxn ang="0">
                    <a:pos x="T8" y="T9"/>
                  </a:cxn>
                </a:cxnLst>
                <a:rect l="0" t="0" r="r" b="b"/>
                <a:pathLst>
                  <a:path w="524" h="444">
                    <a:moveTo>
                      <a:pt x="12" y="444"/>
                    </a:moveTo>
                    <a:lnTo>
                      <a:pt x="524" y="14"/>
                    </a:lnTo>
                    <a:lnTo>
                      <a:pt x="512" y="0"/>
                    </a:lnTo>
                    <a:lnTo>
                      <a:pt x="0" y="433"/>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8" name="Freeform 72"/>
              <p:cNvSpPr>
                <a:spLocks/>
              </p:cNvSpPr>
              <p:nvPr/>
            </p:nvSpPr>
            <p:spPr bwMode="auto">
              <a:xfrm>
                <a:off x="4362904" y="2692737"/>
                <a:ext cx="857091" cy="727872"/>
              </a:xfrm>
              <a:custGeom>
                <a:avLst/>
                <a:gdLst>
                  <a:gd name="T0" fmla="*/ 12 w 524"/>
                  <a:gd name="T1" fmla="*/ 445 h 445"/>
                  <a:gd name="T2" fmla="*/ 524 w 524"/>
                  <a:gd name="T3" fmla="*/ 15 h 445"/>
                  <a:gd name="T4" fmla="*/ 512 w 524"/>
                  <a:gd name="T5" fmla="*/ 0 h 445"/>
                  <a:gd name="T6" fmla="*/ 0 w 524"/>
                  <a:gd name="T7" fmla="*/ 430 h 445"/>
                  <a:gd name="T8" fmla="*/ 12 w 524"/>
                  <a:gd name="T9" fmla="*/ 445 h 445"/>
                </a:gdLst>
                <a:ahLst/>
                <a:cxnLst>
                  <a:cxn ang="0">
                    <a:pos x="T0" y="T1"/>
                  </a:cxn>
                  <a:cxn ang="0">
                    <a:pos x="T2" y="T3"/>
                  </a:cxn>
                  <a:cxn ang="0">
                    <a:pos x="T4" y="T5"/>
                  </a:cxn>
                  <a:cxn ang="0">
                    <a:pos x="T6" y="T7"/>
                  </a:cxn>
                  <a:cxn ang="0">
                    <a:pos x="T8" y="T9"/>
                  </a:cxn>
                </a:cxnLst>
                <a:rect l="0" t="0" r="r" b="b"/>
                <a:pathLst>
                  <a:path w="524" h="445">
                    <a:moveTo>
                      <a:pt x="12" y="445"/>
                    </a:moveTo>
                    <a:lnTo>
                      <a:pt x="524" y="15"/>
                    </a:lnTo>
                    <a:lnTo>
                      <a:pt x="512" y="0"/>
                    </a:lnTo>
                    <a:lnTo>
                      <a:pt x="0" y="430"/>
                    </a:lnTo>
                    <a:lnTo>
                      <a:pt x="12"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49" name="Freeform 73"/>
              <p:cNvSpPr>
                <a:spLocks/>
              </p:cNvSpPr>
              <p:nvPr/>
            </p:nvSpPr>
            <p:spPr bwMode="auto">
              <a:xfrm>
                <a:off x="4482308" y="2831768"/>
                <a:ext cx="857091" cy="727872"/>
              </a:xfrm>
              <a:custGeom>
                <a:avLst/>
                <a:gdLst>
                  <a:gd name="T0" fmla="*/ 9 w 524"/>
                  <a:gd name="T1" fmla="*/ 445 h 445"/>
                  <a:gd name="T2" fmla="*/ 524 w 524"/>
                  <a:gd name="T3" fmla="*/ 15 h 445"/>
                  <a:gd name="T4" fmla="*/ 513 w 524"/>
                  <a:gd name="T5" fmla="*/ 0 h 445"/>
                  <a:gd name="T6" fmla="*/ 0 w 524"/>
                  <a:gd name="T7" fmla="*/ 433 h 445"/>
                  <a:gd name="T8" fmla="*/ 9 w 524"/>
                  <a:gd name="T9" fmla="*/ 445 h 445"/>
                </a:gdLst>
                <a:ahLst/>
                <a:cxnLst>
                  <a:cxn ang="0">
                    <a:pos x="T0" y="T1"/>
                  </a:cxn>
                  <a:cxn ang="0">
                    <a:pos x="T2" y="T3"/>
                  </a:cxn>
                  <a:cxn ang="0">
                    <a:pos x="T4" y="T5"/>
                  </a:cxn>
                  <a:cxn ang="0">
                    <a:pos x="T6" y="T7"/>
                  </a:cxn>
                  <a:cxn ang="0">
                    <a:pos x="T8" y="T9"/>
                  </a:cxn>
                </a:cxnLst>
                <a:rect l="0" t="0" r="r" b="b"/>
                <a:pathLst>
                  <a:path w="524" h="445">
                    <a:moveTo>
                      <a:pt x="9" y="445"/>
                    </a:moveTo>
                    <a:lnTo>
                      <a:pt x="524" y="15"/>
                    </a:lnTo>
                    <a:lnTo>
                      <a:pt x="513" y="0"/>
                    </a:lnTo>
                    <a:lnTo>
                      <a:pt x="0" y="433"/>
                    </a:lnTo>
                    <a:lnTo>
                      <a:pt x="9" y="445"/>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0" name="Freeform 74"/>
              <p:cNvSpPr>
                <a:spLocks/>
              </p:cNvSpPr>
              <p:nvPr/>
            </p:nvSpPr>
            <p:spPr bwMode="auto">
              <a:xfrm>
                <a:off x="4497030" y="2856304"/>
                <a:ext cx="858727" cy="726236"/>
              </a:xfrm>
              <a:custGeom>
                <a:avLst/>
                <a:gdLst>
                  <a:gd name="T0" fmla="*/ 12 w 525"/>
                  <a:gd name="T1" fmla="*/ 444 h 444"/>
                  <a:gd name="T2" fmla="*/ 525 w 525"/>
                  <a:gd name="T3" fmla="*/ 14 h 444"/>
                  <a:gd name="T4" fmla="*/ 515 w 525"/>
                  <a:gd name="T5" fmla="*/ 0 h 444"/>
                  <a:gd name="T6" fmla="*/ 0 w 525"/>
                  <a:gd name="T7" fmla="*/ 430 h 444"/>
                  <a:gd name="T8" fmla="*/ 12 w 525"/>
                  <a:gd name="T9" fmla="*/ 444 h 444"/>
                </a:gdLst>
                <a:ahLst/>
                <a:cxnLst>
                  <a:cxn ang="0">
                    <a:pos x="T0" y="T1"/>
                  </a:cxn>
                  <a:cxn ang="0">
                    <a:pos x="T2" y="T3"/>
                  </a:cxn>
                  <a:cxn ang="0">
                    <a:pos x="T4" y="T5"/>
                  </a:cxn>
                  <a:cxn ang="0">
                    <a:pos x="T6" y="T7"/>
                  </a:cxn>
                  <a:cxn ang="0">
                    <a:pos x="T8" y="T9"/>
                  </a:cxn>
                </a:cxnLst>
                <a:rect l="0" t="0" r="r" b="b"/>
                <a:pathLst>
                  <a:path w="525" h="444">
                    <a:moveTo>
                      <a:pt x="12" y="444"/>
                    </a:moveTo>
                    <a:lnTo>
                      <a:pt x="525" y="14"/>
                    </a:lnTo>
                    <a:lnTo>
                      <a:pt x="515" y="0"/>
                    </a:lnTo>
                    <a:lnTo>
                      <a:pt x="0" y="430"/>
                    </a:lnTo>
                    <a:lnTo>
                      <a:pt x="12" y="44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1" name="Freeform 75"/>
              <p:cNvSpPr>
                <a:spLocks/>
              </p:cNvSpPr>
              <p:nvPr/>
            </p:nvSpPr>
            <p:spPr bwMode="auto">
              <a:xfrm>
                <a:off x="4981188" y="2669838"/>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2" name="Freeform 76"/>
              <p:cNvSpPr>
                <a:spLocks/>
              </p:cNvSpPr>
              <p:nvPr/>
            </p:nvSpPr>
            <p:spPr bwMode="auto">
              <a:xfrm>
                <a:off x="5069514" y="2728722"/>
                <a:ext cx="212637" cy="250257"/>
              </a:xfrm>
              <a:custGeom>
                <a:avLst/>
                <a:gdLst>
                  <a:gd name="T0" fmla="*/ 7 w 130"/>
                  <a:gd name="T1" fmla="*/ 0 h 153"/>
                  <a:gd name="T2" fmla="*/ 0 w 130"/>
                  <a:gd name="T3" fmla="*/ 4 h 153"/>
                  <a:gd name="T4" fmla="*/ 123 w 130"/>
                  <a:gd name="T5" fmla="*/ 153 h 153"/>
                  <a:gd name="T6" fmla="*/ 130 w 130"/>
                  <a:gd name="T7" fmla="*/ 146 h 153"/>
                  <a:gd name="T8" fmla="*/ 7 w 130"/>
                  <a:gd name="T9" fmla="*/ 0 h 153"/>
                </a:gdLst>
                <a:ahLst/>
                <a:cxnLst>
                  <a:cxn ang="0">
                    <a:pos x="T0" y="T1"/>
                  </a:cxn>
                  <a:cxn ang="0">
                    <a:pos x="T2" y="T3"/>
                  </a:cxn>
                  <a:cxn ang="0">
                    <a:pos x="T4" y="T5"/>
                  </a:cxn>
                  <a:cxn ang="0">
                    <a:pos x="T6" y="T7"/>
                  </a:cxn>
                  <a:cxn ang="0">
                    <a:pos x="T8" y="T9"/>
                  </a:cxn>
                </a:cxnLst>
                <a:rect l="0" t="0" r="r" b="b"/>
                <a:pathLst>
                  <a:path w="130" h="153">
                    <a:moveTo>
                      <a:pt x="7" y="0"/>
                    </a:moveTo>
                    <a:lnTo>
                      <a:pt x="0" y="4"/>
                    </a:lnTo>
                    <a:lnTo>
                      <a:pt x="123" y="153"/>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3" name="Freeform 77"/>
              <p:cNvSpPr>
                <a:spLocks/>
              </p:cNvSpPr>
              <p:nvPr/>
            </p:nvSpPr>
            <p:spPr bwMode="auto">
              <a:xfrm>
                <a:off x="5023716" y="2766342"/>
                <a:ext cx="212637" cy="251892"/>
              </a:xfrm>
              <a:custGeom>
                <a:avLst/>
                <a:gdLst>
                  <a:gd name="T0" fmla="*/ 7 w 130"/>
                  <a:gd name="T1" fmla="*/ 0 h 154"/>
                  <a:gd name="T2" fmla="*/ 0 w 130"/>
                  <a:gd name="T3" fmla="*/ 5 h 154"/>
                  <a:gd name="T4" fmla="*/ 125 w 130"/>
                  <a:gd name="T5" fmla="*/ 154 h 154"/>
                  <a:gd name="T6" fmla="*/ 130 w 130"/>
                  <a:gd name="T7" fmla="*/ 147 h 154"/>
                  <a:gd name="T8" fmla="*/ 7 w 130"/>
                  <a:gd name="T9" fmla="*/ 0 h 154"/>
                </a:gdLst>
                <a:ahLst/>
                <a:cxnLst>
                  <a:cxn ang="0">
                    <a:pos x="T0" y="T1"/>
                  </a:cxn>
                  <a:cxn ang="0">
                    <a:pos x="T2" y="T3"/>
                  </a:cxn>
                  <a:cxn ang="0">
                    <a:pos x="T4" y="T5"/>
                  </a:cxn>
                  <a:cxn ang="0">
                    <a:pos x="T6" y="T7"/>
                  </a:cxn>
                  <a:cxn ang="0">
                    <a:pos x="T8" y="T9"/>
                  </a:cxn>
                </a:cxnLst>
                <a:rect l="0" t="0" r="r" b="b"/>
                <a:pathLst>
                  <a:path w="130" h="154">
                    <a:moveTo>
                      <a:pt x="7" y="0"/>
                    </a:moveTo>
                    <a:lnTo>
                      <a:pt x="0" y="5"/>
                    </a:lnTo>
                    <a:lnTo>
                      <a:pt x="125" y="154"/>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4" name="Freeform 78"/>
              <p:cNvSpPr>
                <a:spLocks/>
              </p:cNvSpPr>
              <p:nvPr/>
            </p:nvSpPr>
            <p:spPr bwMode="auto">
              <a:xfrm>
                <a:off x="4374355" y="3180166"/>
                <a:ext cx="346762" cy="402374"/>
              </a:xfrm>
              <a:custGeom>
                <a:avLst/>
                <a:gdLst>
                  <a:gd name="T0" fmla="*/ 0 w 212"/>
                  <a:gd name="T1" fmla="*/ 19 h 246"/>
                  <a:gd name="T2" fmla="*/ 191 w 212"/>
                  <a:gd name="T3" fmla="*/ 246 h 246"/>
                  <a:gd name="T4" fmla="*/ 212 w 212"/>
                  <a:gd name="T5" fmla="*/ 229 h 246"/>
                  <a:gd name="T6" fmla="*/ 21 w 212"/>
                  <a:gd name="T7" fmla="*/ 0 h 246"/>
                  <a:gd name="T8" fmla="*/ 0 w 212"/>
                  <a:gd name="T9" fmla="*/ 19 h 246"/>
                </a:gdLst>
                <a:ahLst/>
                <a:cxnLst>
                  <a:cxn ang="0">
                    <a:pos x="T0" y="T1"/>
                  </a:cxn>
                  <a:cxn ang="0">
                    <a:pos x="T2" y="T3"/>
                  </a:cxn>
                  <a:cxn ang="0">
                    <a:pos x="T4" y="T5"/>
                  </a:cxn>
                  <a:cxn ang="0">
                    <a:pos x="T6" y="T7"/>
                  </a:cxn>
                  <a:cxn ang="0">
                    <a:pos x="T8" y="T9"/>
                  </a:cxn>
                </a:cxnLst>
                <a:rect l="0" t="0" r="r" b="b"/>
                <a:pathLst>
                  <a:path w="212" h="246">
                    <a:moveTo>
                      <a:pt x="0" y="19"/>
                    </a:moveTo>
                    <a:lnTo>
                      <a:pt x="191" y="246"/>
                    </a:lnTo>
                    <a:lnTo>
                      <a:pt x="212" y="229"/>
                    </a:lnTo>
                    <a:lnTo>
                      <a:pt x="21" y="0"/>
                    </a:lnTo>
                    <a:lnTo>
                      <a:pt x="0" y="19"/>
                    </a:lnTo>
                    <a:close/>
                  </a:path>
                </a:pathLst>
              </a:cu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5" name="Freeform 79"/>
              <p:cNvSpPr>
                <a:spLocks/>
              </p:cNvSpPr>
              <p:nvPr/>
            </p:nvSpPr>
            <p:spPr bwMode="auto">
              <a:xfrm>
                <a:off x="4462680" y="3239050"/>
                <a:ext cx="212637" cy="246986"/>
              </a:xfrm>
              <a:custGeom>
                <a:avLst/>
                <a:gdLst>
                  <a:gd name="T0" fmla="*/ 7 w 130"/>
                  <a:gd name="T1" fmla="*/ 0 h 151"/>
                  <a:gd name="T2" fmla="*/ 0 w 130"/>
                  <a:gd name="T3" fmla="*/ 4 h 151"/>
                  <a:gd name="T4" fmla="*/ 123 w 130"/>
                  <a:gd name="T5" fmla="*/ 151 h 151"/>
                  <a:gd name="T6" fmla="*/ 130 w 130"/>
                  <a:gd name="T7" fmla="*/ 146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4"/>
                    </a:lnTo>
                    <a:lnTo>
                      <a:pt x="123" y="151"/>
                    </a:lnTo>
                    <a:lnTo>
                      <a:pt x="130" y="146"/>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6" name="Freeform 80"/>
              <p:cNvSpPr>
                <a:spLocks/>
              </p:cNvSpPr>
              <p:nvPr/>
            </p:nvSpPr>
            <p:spPr bwMode="auto">
              <a:xfrm>
                <a:off x="4416882" y="3276670"/>
                <a:ext cx="212637" cy="246986"/>
              </a:xfrm>
              <a:custGeom>
                <a:avLst/>
                <a:gdLst>
                  <a:gd name="T0" fmla="*/ 7 w 130"/>
                  <a:gd name="T1" fmla="*/ 0 h 151"/>
                  <a:gd name="T2" fmla="*/ 0 w 130"/>
                  <a:gd name="T3" fmla="*/ 5 h 151"/>
                  <a:gd name="T4" fmla="*/ 123 w 130"/>
                  <a:gd name="T5" fmla="*/ 151 h 151"/>
                  <a:gd name="T6" fmla="*/ 130 w 130"/>
                  <a:gd name="T7" fmla="*/ 147 h 151"/>
                  <a:gd name="T8" fmla="*/ 7 w 130"/>
                  <a:gd name="T9" fmla="*/ 0 h 151"/>
                </a:gdLst>
                <a:ahLst/>
                <a:cxnLst>
                  <a:cxn ang="0">
                    <a:pos x="T0" y="T1"/>
                  </a:cxn>
                  <a:cxn ang="0">
                    <a:pos x="T2" y="T3"/>
                  </a:cxn>
                  <a:cxn ang="0">
                    <a:pos x="T4" y="T5"/>
                  </a:cxn>
                  <a:cxn ang="0">
                    <a:pos x="T6" y="T7"/>
                  </a:cxn>
                  <a:cxn ang="0">
                    <a:pos x="T8" y="T9"/>
                  </a:cxn>
                </a:cxnLst>
                <a:rect l="0" t="0" r="r" b="b"/>
                <a:pathLst>
                  <a:path w="130" h="151">
                    <a:moveTo>
                      <a:pt x="7" y="0"/>
                    </a:moveTo>
                    <a:lnTo>
                      <a:pt x="0" y="5"/>
                    </a:lnTo>
                    <a:lnTo>
                      <a:pt x="123" y="151"/>
                    </a:lnTo>
                    <a:lnTo>
                      <a:pt x="130" y="147"/>
                    </a:lnTo>
                    <a:lnTo>
                      <a:pt x="7"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7" name="Freeform 81"/>
              <p:cNvSpPr>
                <a:spLocks/>
              </p:cNvSpPr>
              <p:nvPr/>
            </p:nvSpPr>
            <p:spPr bwMode="auto">
              <a:xfrm>
                <a:off x="4411975" y="3546555"/>
                <a:ext cx="197916" cy="232264"/>
              </a:xfrm>
              <a:custGeom>
                <a:avLst/>
                <a:gdLst>
                  <a:gd name="T0" fmla="*/ 114 w 121"/>
                  <a:gd name="T1" fmla="*/ 142 h 142"/>
                  <a:gd name="T2" fmla="*/ 121 w 121"/>
                  <a:gd name="T3" fmla="*/ 135 h 142"/>
                  <a:gd name="T4" fmla="*/ 8 w 121"/>
                  <a:gd name="T5" fmla="*/ 0 h 142"/>
                  <a:gd name="T6" fmla="*/ 0 w 121"/>
                  <a:gd name="T7" fmla="*/ 5 h 142"/>
                  <a:gd name="T8" fmla="*/ 114 w 121"/>
                  <a:gd name="T9" fmla="*/ 142 h 142"/>
                </a:gdLst>
                <a:ahLst/>
                <a:cxnLst>
                  <a:cxn ang="0">
                    <a:pos x="T0" y="T1"/>
                  </a:cxn>
                  <a:cxn ang="0">
                    <a:pos x="T2" y="T3"/>
                  </a:cxn>
                  <a:cxn ang="0">
                    <a:pos x="T4" y="T5"/>
                  </a:cxn>
                  <a:cxn ang="0">
                    <a:pos x="T6" y="T7"/>
                  </a:cxn>
                  <a:cxn ang="0">
                    <a:pos x="T8" y="T9"/>
                  </a:cxn>
                </a:cxnLst>
                <a:rect l="0" t="0" r="r" b="b"/>
                <a:pathLst>
                  <a:path w="121" h="142">
                    <a:moveTo>
                      <a:pt x="114" y="142"/>
                    </a:moveTo>
                    <a:lnTo>
                      <a:pt x="121" y="135"/>
                    </a:lnTo>
                    <a:lnTo>
                      <a:pt x="8" y="0"/>
                    </a:lnTo>
                    <a:lnTo>
                      <a:pt x="0" y="5"/>
                    </a:lnTo>
                    <a:lnTo>
                      <a:pt x="114" y="142"/>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8" name="Freeform 82"/>
              <p:cNvSpPr>
                <a:spLocks/>
              </p:cNvSpPr>
              <p:nvPr/>
            </p:nvSpPr>
            <p:spPr bwMode="auto">
              <a:xfrm>
                <a:off x="4161717" y="3245593"/>
                <a:ext cx="201187" cy="240443"/>
              </a:xfrm>
              <a:custGeom>
                <a:avLst/>
                <a:gdLst>
                  <a:gd name="T0" fmla="*/ 118 w 123"/>
                  <a:gd name="T1" fmla="*/ 147 h 147"/>
                  <a:gd name="T2" fmla="*/ 123 w 123"/>
                  <a:gd name="T3" fmla="*/ 142 h 147"/>
                  <a:gd name="T4" fmla="*/ 7 w 123"/>
                  <a:gd name="T5" fmla="*/ 0 h 147"/>
                  <a:gd name="T6" fmla="*/ 0 w 123"/>
                  <a:gd name="T7" fmla="*/ 7 h 147"/>
                  <a:gd name="T8" fmla="*/ 118 w 123"/>
                  <a:gd name="T9" fmla="*/ 147 h 147"/>
                </a:gdLst>
                <a:ahLst/>
                <a:cxnLst>
                  <a:cxn ang="0">
                    <a:pos x="T0" y="T1"/>
                  </a:cxn>
                  <a:cxn ang="0">
                    <a:pos x="T2" y="T3"/>
                  </a:cxn>
                  <a:cxn ang="0">
                    <a:pos x="T4" y="T5"/>
                  </a:cxn>
                  <a:cxn ang="0">
                    <a:pos x="T6" y="T7"/>
                  </a:cxn>
                  <a:cxn ang="0">
                    <a:pos x="T8" y="T9"/>
                  </a:cxn>
                </a:cxnLst>
                <a:rect l="0" t="0" r="r" b="b"/>
                <a:pathLst>
                  <a:path w="123" h="147">
                    <a:moveTo>
                      <a:pt x="118" y="147"/>
                    </a:moveTo>
                    <a:lnTo>
                      <a:pt x="123" y="142"/>
                    </a:lnTo>
                    <a:lnTo>
                      <a:pt x="7" y="0"/>
                    </a:lnTo>
                    <a:lnTo>
                      <a:pt x="0" y="7"/>
                    </a:lnTo>
                    <a:lnTo>
                      <a:pt x="118" y="147"/>
                    </a:lnTo>
                    <a:close/>
                  </a:path>
                </a:pathLst>
              </a:cu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59" name="Freeform 83"/>
              <p:cNvSpPr>
                <a:spLocks/>
              </p:cNvSpPr>
              <p:nvPr/>
            </p:nvSpPr>
            <p:spPr bwMode="auto">
              <a:xfrm>
                <a:off x="4025957" y="3423881"/>
                <a:ext cx="246986" cy="150481"/>
              </a:xfrm>
              <a:custGeom>
                <a:avLst/>
                <a:gdLst>
                  <a:gd name="T0" fmla="*/ 64 w 64"/>
                  <a:gd name="T1" fmla="*/ 16 h 39"/>
                  <a:gd name="T2" fmla="*/ 34 w 64"/>
                  <a:gd name="T3" fmla="*/ 33 h 39"/>
                  <a:gd name="T4" fmla="*/ 0 w 64"/>
                  <a:gd name="T5" fmla="*/ 39 h 39"/>
                  <a:gd name="T6" fmla="*/ 0 w 64"/>
                  <a:gd name="T7" fmla="*/ 19 h 39"/>
                  <a:gd name="T8" fmla="*/ 27 w 64"/>
                  <a:gd name="T9" fmla="*/ 14 h 39"/>
                  <a:gd name="T10" fmla="*/ 51 w 64"/>
                  <a:gd name="T11" fmla="*/ 0 h 39"/>
                  <a:gd name="T12" fmla="*/ 64 w 64"/>
                  <a:gd name="T13" fmla="*/ 16 h 39"/>
                </a:gdLst>
                <a:ahLst/>
                <a:cxnLst>
                  <a:cxn ang="0">
                    <a:pos x="T0" y="T1"/>
                  </a:cxn>
                  <a:cxn ang="0">
                    <a:pos x="T2" y="T3"/>
                  </a:cxn>
                  <a:cxn ang="0">
                    <a:pos x="T4" y="T5"/>
                  </a:cxn>
                  <a:cxn ang="0">
                    <a:pos x="T6" y="T7"/>
                  </a:cxn>
                  <a:cxn ang="0">
                    <a:pos x="T8" y="T9"/>
                  </a:cxn>
                  <a:cxn ang="0">
                    <a:pos x="T10" y="T11"/>
                  </a:cxn>
                  <a:cxn ang="0">
                    <a:pos x="T12" y="T13"/>
                  </a:cxn>
                </a:cxnLst>
                <a:rect l="0" t="0" r="r" b="b"/>
                <a:pathLst>
                  <a:path w="64" h="39">
                    <a:moveTo>
                      <a:pt x="64" y="16"/>
                    </a:moveTo>
                    <a:cubicBezTo>
                      <a:pt x="56" y="23"/>
                      <a:pt x="45" y="29"/>
                      <a:pt x="34" y="33"/>
                    </a:cubicBezTo>
                    <a:cubicBezTo>
                      <a:pt x="22" y="37"/>
                      <a:pt x="11" y="39"/>
                      <a:pt x="0" y="39"/>
                    </a:cubicBezTo>
                    <a:cubicBezTo>
                      <a:pt x="0" y="19"/>
                      <a:pt x="0" y="19"/>
                      <a:pt x="0" y="19"/>
                    </a:cubicBezTo>
                    <a:cubicBezTo>
                      <a:pt x="9" y="19"/>
                      <a:pt x="18" y="17"/>
                      <a:pt x="27" y="14"/>
                    </a:cubicBezTo>
                    <a:cubicBezTo>
                      <a:pt x="36" y="11"/>
                      <a:pt x="44" y="6"/>
                      <a:pt x="51" y="0"/>
                    </a:cubicBezTo>
                    <a:lnTo>
                      <a:pt x="64" y="1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0" name="Freeform 84"/>
              <p:cNvSpPr>
                <a:spLocks/>
              </p:cNvSpPr>
              <p:nvPr/>
            </p:nvSpPr>
            <p:spPr bwMode="auto">
              <a:xfrm>
                <a:off x="4057035" y="3656145"/>
                <a:ext cx="397468" cy="242078"/>
              </a:xfrm>
              <a:custGeom>
                <a:avLst/>
                <a:gdLst>
                  <a:gd name="T0" fmla="*/ 103 w 103"/>
                  <a:gd name="T1" fmla="*/ 26 h 63"/>
                  <a:gd name="T2" fmla="*/ 54 w 103"/>
                  <a:gd name="T3" fmla="*/ 53 h 63"/>
                  <a:gd name="T4" fmla="*/ 0 w 103"/>
                  <a:gd name="T5" fmla="*/ 63 h 63"/>
                  <a:gd name="T6" fmla="*/ 0 w 103"/>
                  <a:gd name="T7" fmla="*/ 29 h 63"/>
                  <a:gd name="T8" fmla="*/ 43 w 103"/>
                  <a:gd name="T9" fmla="*/ 21 h 63"/>
                  <a:gd name="T10" fmla="*/ 81 w 103"/>
                  <a:gd name="T11" fmla="*/ 0 h 63"/>
                  <a:gd name="T12" fmla="*/ 103 w 103"/>
                  <a:gd name="T13" fmla="*/ 26 h 63"/>
                </a:gdLst>
                <a:ahLst/>
                <a:cxnLst>
                  <a:cxn ang="0">
                    <a:pos x="T0" y="T1"/>
                  </a:cxn>
                  <a:cxn ang="0">
                    <a:pos x="T2" y="T3"/>
                  </a:cxn>
                  <a:cxn ang="0">
                    <a:pos x="T4" y="T5"/>
                  </a:cxn>
                  <a:cxn ang="0">
                    <a:pos x="T6" y="T7"/>
                  </a:cxn>
                  <a:cxn ang="0">
                    <a:pos x="T8" y="T9"/>
                  </a:cxn>
                  <a:cxn ang="0">
                    <a:pos x="T10" y="T11"/>
                  </a:cxn>
                  <a:cxn ang="0">
                    <a:pos x="T12" y="T13"/>
                  </a:cxn>
                </a:cxnLst>
                <a:rect l="0" t="0" r="r" b="b"/>
                <a:pathLst>
                  <a:path w="103" h="63">
                    <a:moveTo>
                      <a:pt x="103" y="26"/>
                    </a:moveTo>
                    <a:cubicBezTo>
                      <a:pt x="89" y="37"/>
                      <a:pt x="73" y="47"/>
                      <a:pt x="54" y="53"/>
                    </a:cubicBezTo>
                    <a:cubicBezTo>
                      <a:pt x="36" y="60"/>
                      <a:pt x="18" y="63"/>
                      <a:pt x="0" y="63"/>
                    </a:cubicBezTo>
                    <a:cubicBezTo>
                      <a:pt x="0" y="29"/>
                      <a:pt x="0" y="29"/>
                      <a:pt x="0" y="29"/>
                    </a:cubicBezTo>
                    <a:cubicBezTo>
                      <a:pt x="14" y="29"/>
                      <a:pt x="28" y="27"/>
                      <a:pt x="43" y="21"/>
                    </a:cubicBezTo>
                    <a:cubicBezTo>
                      <a:pt x="61" y="15"/>
                      <a:pt x="73" y="6"/>
                      <a:pt x="81" y="0"/>
                    </a:cubicBezTo>
                    <a:lnTo>
                      <a:pt x="103" y="26"/>
                    </a:lnTo>
                    <a:close/>
                  </a:path>
                </a:pathLst>
              </a:custGeom>
              <a:gradFill flip="none" rotWithShape="1">
                <a:gsLst>
                  <a:gs pos="0">
                    <a:srgbClr val="B2B2B2">
                      <a:lumMod val="0"/>
                    </a:srgbClr>
                  </a:gs>
                  <a:gs pos="58000">
                    <a:srgbClr val="969696"/>
                  </a:gs>
                  <a:gs pos="23000">
                    <a:srgbClr val="BFBFBF">
                      <a:lumMod val="86000"/>
                    </a:srgbClr>
                  </a:gs>
                  <a:gs pos="44000">
                    <a:srgbClr val="999999">
                      <a:lumMod val="24000"/>
                      <a:lumOff val="76000"/>
                    </a:srgbClr>
                  </a:gs>
                  <a:gs pos="72000">
                    <a:srgbClr val="333333"/>
                  </a:gs>
                </a:gsLst>
                <a:lin ang="42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1" name="Rectangle 85"/>
              <p:cNvSpPr>
                <a:spLocks noChangeArrowheads="1"/>
              </p:cNvSpPr>
              <p:nvPr/>
            </p:nvSpPr>
            <p:spPr bwMode="auto">
              <a:xfrm>
                <a:off x="3273548"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2" name="Rectangle 86"/>
              <p:cNvSpPr>
                <a:spLocks noChangeArrowheads="1"/>
              </p:cNvSpPr>
              <p:nvPr/>
            </p:nvSpPr>
            <p:spPr bwMode="auto">
              <a:xfrm>
                <a:off x="3381503" y="3427152"/>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3" name="Rectangle 87"/>
              <p:cNvSpPr>
                <a:spLocks noChangeArrowheads="1"/>
              </p:cNvSpPr>
              <p:nvPr/>
            </p:nvSpPr>
            <p:spPr bwMode="auto">
              <a:xfrm>
                <a:off x="3273548"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4" name="Rectangle 88"/>
              <p:cNvSpPr>
                <a:spLocks noChangeArrowheads="1"/>
              </p:cNvSpPr>
              <p:nvPr/>
            </p:nvSpPr>
            <p:spPr bwMode="auto">
              <a:xfrm>
                <a:off x="3381503" y="3764099"/>
                <a:ext cx="45799" cy="18973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5" name="Rectangle 89"/>
              <p:cNvSpPr>
                <a:spLocks noChangeArrowheads="1"/>
              </p:cNvSpPr>
              <p:nvPr/>
            </p:nvSpPr>
            <p:spPr bwMode="auto">
              <a:xfrm>
                <a:off x="3342247" y="3384624"/>
                <a:ext cx="16357" cy="26334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6" name="Rectangle 90"/>
              <p:cNvSpPr>
                <a:spLocks noChangeArrowheads="1"/>
              </p:cNvSpPr>
              <p:nvPr/>
            </p:nvSpPr>
            <p:spPr bwMode="auto">
              <a:xfrm>
                <a:off x="3342247" y="3729751"/>
                <a:ext cx="16357" cy="264978"/>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7" name="Rectangle 93"/>
              <p:cNvSpPr>
                <a:spLocks noChangeArrowheads="1"/>
              </p:cNvSpPr>
              <p:nvPr/>
            </p:nvSpPr>
            <p:spPr bwMode="auto">
              <a:xfrm>
                <a:off x="1475947" y="3840976"/>
                <a:ext cx="27807" cy="161931"/>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8" name="Rectangle 94"/>
              <p:cNvSpPr>
                <a:spLocks noChangeArrowheads="1"/>
              </p:cNvSpPr>
              <p:nvPr/>
            </p:nvSpPr>
            <p:spPr bwMode="auto">
              <a:xfrm>
                <a:off x="1475947" y="3369903"/>
                <a:ext cx="27807" cy="165203"/>
              </a:xfrm>
              <a:prstGeom prst="rect">
                <a:avLst/>
              </a:pr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69" name="Freeform 95"/>
              <p:cNvSpPr>
                <a:spLocks/>
              </p:cNvSpPr>
              <p:nvPr/>
            </p:nvSpPr>
            <p:spPr bwMode="auto">
              <a:xfrm>
                <a:off x="1426877" y="3369903"/>
                <a:ext cx="71969" cy="278063"/>
              </a:xfrm>
              <a:custGeom>
                <a:avLst/>
                <a:gdLst>
                  <a:gd name="T0" fmla="*/ 0 w 44"/>
                  <a:gd name="T1" fmla="*/ 142 h 170"/>
                  <a:gd name="T2" fmla="*/ 0 w 44"/>
                  <a:gd name="T3" fmla="*/ 0 h 170"/>
                  <a:gd name="T4" fmla="*/ 16 w 44"/>
                  <a:gd name="T5" fmla="*/ 0 h 170"/>
                  <a:gd name="T6" fmla="*/ 16 w 44"/>
                  <a:gd name="T7" fmla="*/ 116 h 170"/>
                  <a:gd name="T8" fmla="*/ 44 w 44"/>
                  <a:gd name="T9" fmla="*/ 116 h 170"/>
                  <a:gd name="T10" fmla="*/ 44 w 44"/>
                  <a:gd name="T11" fmla="*/ 170 h 170"/>
                  <a:gd name="T12" fmla="*/ 0 w 44"/>
                  <a:gd name="T13" fmla="*/ 142 h 170"/>
                </a:gdLst>
                <a:ahLst/>
                <a:cxnLst>
                  <a:cxn ang="0">
                    <a:pos x="T0" y="T1"/>
                  </a:cxn>
                  <a:cxn ang="0">
                    <a:pos x="T2" y="T3"/>
                  </a:cxn>
                  <a:cxn ang="0">
                    <a:pos x="T4" y="T5"/>
                  </a:cxn>
                  <a:cxn ang="0">
                    <a:pos x="T6" y="T7"/>
                  </a:cxn>
                  <a:cxn ang="0">
                    <a:pos x="T8" y="T9"/>
                  </a:cxn>
                  <a:cxn ang="0">
                    <a:pos x="T10" y="T11"/>
                  </a:cxn>
                  <a:cxn ang="0">
                    <a:pos x="T12" y="T13"/>
                  </a:cxn>
                </a:cxnLst>
                <a:rect l="0" t="0" r="r" b="b"/>
                <a:pathLst>
                  <a:path w="44" h="170">
                    <a:moveTo>
                      <a:pt x="0" y="142"/>
                    </a:moveTo>
                    <a:lnTo>
                      <a:pt x="0" y="0"/>
                    </a:lnTo>
                    <a:lnTo>
                      <a:pt x="16" y="0"/>
                    </a:lnTo>
                    <a:lnTo>
                      <a:pt x="16" y="116"/>
                    </a:lnTo>
                    <a:lnTo>
                      <a:pt x="44" y="116"/>
                    </a:lnTo>
                    <a:lnTo>
                      <a:pt x="44" y="170"/>
                    </a:lnTo>
                    <a:lnTo>
                      <a:pt x="0" y="142"/>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0" name="Freeform 96"/>
              <p:cNvSpPr>
                <a:spLocks/>
              </p:cNvSpPr>
              <p:nvPr/>
            </p:nvSpPr>
            <p:spPr bwMode="auto">
              <a:xfrm>
                <a:off x="1426877" y="3729751"/>
                <a:ext cx="71969" cy="273156"/>
              </a:xfrm>
              <a:custGeom>
                <a:avLst/>
                <a:gdLst>
                  <a:gd name="T0" fmla="*/ 0 w 44"/>
                  <a:gd name="T1" fmla="*/ 167 h 167"/>
                  <a:gd name="T2" fmla="*/ 0 w 44"/>
                  <a:gd name="T3" fmla="*/ 28 h 167"/>
                  <a:gd name="T4" fmla="*/ 44 w 44"/>
                  <a:gd name="T5" fmla="*/ 0 h 167"/>
                  <a:gd name="T6" fmla="*/ 44 w 44"/>
                  <a:gd name="T7" fmla="*/ 54 h 167"/>
                  <a:gd name="T8" fmla="*/ 16 w 44"/>
                  <a:gd name="T9" fmla="*/ 54 h 167"/>
                  <a:gd name="T10" fmla="*/ 16 w 44"/>
                  <a:gd name="T11" fmla="*/ 167 h 167"/>
                  <a:gd name="T12" fmla="*/ 0 w 44"/>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44" h="167">
                    <a:moveTo>
                      <a:pt x="0" y="167"/>
                    </a:moveTo>
                    <a:lnTo>
                      <a:pt x="0" y="28"/>
                    </a:lnTo>
                    <a:lnTo>
                      <a:pt x="44" y="0"/>
                    </a:lnTo>
                    <a:lnTo>
                      <a:pt x="44" y="54"/>
                    </a:lnTo>
                    <a:lnTo>
                      <a:pt x="16" y="54"/>
                    </a:lnTo>
                    <a:lnTo>
                      <a:pt x="16" y="167"/>
                    </a:lnTo>
                    <a:lnTo>
                      <a:pt x="0" y="167"/>
                    </a:lnTo>
                    <a:close/>
                  </a:path>
                </a:pathLst>
              </a:custGeom>
              <a:solidFill>
                <a:srgbClr val="4D4E51"/>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1" name="Rectangle 97"/>
              <p:cNvSpPr>
                <a:spLocks noChangeArrowheads="1"/>
              </p:cNvSpPr>
              <p:nvPr/>
            </p:nvSpPr>
            <p:spPr bwMode="auto">
              <a:xfrm>
                <a:off x="692461" y="4334947"/>
                <a:ext cx="485794" cy="47435"/>
              </a:xfrm>
              <a:prstGeom prst="rect">
                <a:avLst/>
              </a:prstGeom>
              <a:noFill/>
              <a:ln w="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2" name="Rectangle 98"/>
              <p:cNvSpPr>
                <a:spLocks noChangeArrowheads="1"/>
              </p:cNvSpPr>
              <p:nvPr/>
            </p:nvSpPr>
            <p:spPr bwMode="auto">
              <a:xfrm>
                <a:off x="996695"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3" name="Rectangle 99"/>
              <p:cNvSpPr>
                <a:spLocks noChangeArrowheads="1"/>
              </p:cNvSpPr>
              <p:nvPr/>
            </p:nvSpPr>
            <p:spPr bwMode="auto">
              <a:xfrm>
                <a:off x="645026" y="4158295"/>
                <a:ext cx="228994" cy="45799"/>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4" name="Rectangle 100"/>
              <p:cNvSpPr>
                <a:spLocks noChangeArrowheads="1"/>
              </p:cNvSpPr>
              <p:nvPr/>
            </p:nvSpPr>
            <p:spPr bwMode="auto">
              <a:xfrm>
                <a:off x="996695"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5" name="Rectangle 101"/>
              <p:cNvSpPr>
                <a:spLocks noChangeArrowheads="1"/>
              </p:cNvSpPr>
              <p:nvPr/>
            </p:nvSpPr>
            <p:spPr bwMode="auto">
              <a:xfrm>
                <a:off x="645026" y="4516505"/>
                <a:ext cx="228994" cy="42527"/>
              </a:xfrm>
              <a:prstGeom prst="rect">
                <a:avLst/>
              </a:prstGeom>
              <a:solidFill>
                <a:srgbClr val="666766"/>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6" name="Rectangle 102"/>
              <p:cNvSpPr>
                <a:spLocks noChangeArrowheads="1"/>
              </p:cNvSpPr>
              <p:nvPr/>
            </p:nvSpPr>
            <p:spPr bwMode="auto">
              <a:xfrm>
                <a:off x="823314" y="4243349"/>
                <a:ext cx="27807"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7" name="Rectangle 103"/>
              <p:cNvSpPr>
                <a:spLocks noChangeArrowheads="1"/>
              </p:cNvSpPr>
              <p:nvPr/>
            </p:nvSpPr>
            <p:spPr bwMode="auto">
              <a:xfrm>
                <a:off x="85112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8" name="Rectangle 104"/>
              <p:cNvSpPr>
                <a:spLocks noChangeArrowheads="1"/>
              </p:cNvSpPr>
              <p:nvPr/>
            </p:nvSpPr>
            <p:spPr bwMode="auto">
              <a:xfrm>
                <a:off x="990153" y="4243349"/>
                <a:ext cx="31078"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9" name="Rectangle 105"/>
              <p:cNvSpPr>
                <a:spLocks noChangeArrowheads="1"/>
              </p:cNvSpPr>
              <p:nvPr/>
            </p:nvSpPr>
            <p:spPr bwMode="auto">
              <a:xfrm>
                <a:off x="1021231" y="4243349"/>
                <a:ext cx="26171" cy="235536"/>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0" name="Rectangle 106"/>
              <p:cNvSpPr>
                <a:spLocks noChangeArrowheads="1"/>
              </p:cNvSpPr>
              <p:nvPr/>
            </p:nvSpPr>
            <p:spPr bwMode="auto">
              <a:xfrm>
                <a:off x="692461" y="4334947"/>
                <a:ext cx="485794" cy="47435"/>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1" name="Rectangle 107"/>
              <p:cNvSpPr>
                <a:spLocks noChangeArrowheads="1"/>
              </p:cNvSpPr>
              <p:nvPr/>
            </p:nvSpPr>
            <p:spPr bwMode="auto">
              <a:xfrm>
                <a:off x="811865" y="4323497"/>
                <a:ext cx="243714"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2" name="Rectangle 108"/>
              <p:cNvSpPr>
                <a:spLocks noChangeArrowheads="1"/>
              </p:cNvSpPr>
              <p:nvPr/>
            </p:nvSpPr>
            <p:spPr bwMode="auto">
              <a:xfrm>
                <a:off x="811865" y="4382381"/>
                <a:ext cx="243714"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3" name="Freeform 109"/>
              <p:cNvSpPr>
                <a:spLocks/>
              </p:cNvSpPr>
              <p:nvPr/>
            </p:nvSpPr>
            <p:spPr bwMode="auto">
              <a:xfrm>
                <a:off x="437296" y="5120067"/>
                <a:ext cx="992852" cy="96505"/>
              </a:xfrm>
              <a:custGeom>
                <a:avLst/>
                <a:gdLst>
                  <a:gd name="T0" fmla="*/ 607 w 607"/>
                  <a:gd name="T1" fmla="*/ 0 h 59"/>
                  <a:gd name="T2" fmla="*/ 607 w 607"/>
                  <a:gd name="T3" fmla="*/ 21 h 59"/>
                  <a:gd name="T4" fmla="*/ 437 w 607"/>
                  <a:gd name="T5" fmla="*/ 21 h 59"/>
                  <a:gd name="T6" fmla="*/ 437 w 607"/>
                  <a:gd name="T7" fmla="*/ 59 h 59"/>
                  <a:gd name="T8" fmla="*/ 170 w 607"/>
                  <a:gd name="T9" fmla="*/ 59 h 59"/>
                  <a:gd name="T10" fmla="*/ 170 w 607"/>
                  <a:gd name="T11" fmla="*/ 24 h 59"/>
                  <a:gd name="T12" fmla="*/ 0 w 607"/>
                  <a:gd name="T13" fmla="*/ 24 h 59"/>
                  <a:gd name="T14" fmla="*/ 0 w 607"/>
                  <a:gd name="T15" fmla="*/ 0 h 59"/>
                  <a:gd name="T16" fmla="*/ 607 w 607"/>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59">
                    <a:moveTo>
                      <a:pt x="607" y="0"/>
                    </a:moveTo>
                    <a:lnTo>
                      <a:pt x="607" y="21"/>
                    </a:lnTo>
                    <a:lnTo>
                      <a:pt x="437" y="21"/>
                    </a:lnTo>
                    <a:lnTo>
                      <a:pt x="437" y="59"/>
                    </a:lnTo>
                    <a:lnTo>
                      <a:pt x="170" y="59"/>
                    </a:lnTo>
                    <a:lnTo>
                      <a:pt x="170" y="24"/>
                    </a:lnTo>
                    <a:lnTo>
                      <a:pt x="0" y="24"/>
                    </a:lnTo>
                    <a:lnTo>
                      <a:pt x="0" y="0"/>
                    </a:lnTo>
                    <a:lnTo>
                      <a:pt x="607" y="0"/>
                    </a:lnTo>
                    <a:close/>
                  </a:path>
                </a:pathLst>
              </a:custGeom>
              <a:gradFill flip="none" rotWithShape="1">
                <a:gsLst>
                  <a:gs pos="0">
                    <a:srgbClr val="B2B2B2">
                      <a:lumMod val="3000"/>
                    </a:srgbClr>
                  </a:gs>
                  <a:gs pos="55000">
                    <a:srgbClr val="969696">
                      <a:lumMod val="72000"/>
                      <a:lumOff val="28000"/>
                    </a:srgbClr>
                  </a:gs>
                  <a:gs pos="58735">
                    <a:srgbClr val="ACACAC">
                      <a:lumMod val="95000"/>
                      <a:lumOff val="5000"/>
                    </a:srgbClr>
                  </a:gs>
                  <a:gs pos="45000">
                    <a:srgbClr val="BFBFBF">
                      <a:lumMod val="67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4" name="Freeform 110"/>
              <p:cNvSpPr>
                <a:spLocks/>
              </p:cNvSpPr>
              <p:nvPr/>
            </p:nvSpPr>
            <p:spPr bwMode="auto">
              <a:xfrm>
                <a:off x="947626" y="5120067"/>
                <a:ext cx="57249" cy="53977"/>
              </a:xfrm>
              <a:custGeom>
                <a:avLst/>
                <a:gdLst>
                  <a:gd name="T0" fmla="*/ 35 w 35"/>
                  <a:gd name="T1" fmla="*/ 7 h 33"/>
                  <a:gd name="T2" fmla="*/ 14 w 35"/>
                  <a:gd name="T3" fmla="*/ 7 h 33"/>
                  <a:gd name="T4" fmla="*/ 14 w 35"/>
                  <a:gd name="T5" fmla="*/ 33 h 33"/>
                  <a:gd name="T6" fmla="*/ 0 w 35"/>
                  <a:gd name="T7" fmla="*/ 33 h 33"/>
                  <a:gd name="T8" fmla="*/ 0 w 35"/>
                  <a:gd name="T9" fmla="*/ 0 h 33"/>
                  <a:gd name="T10" fmla="*/ 2 w 35"/>
                  <a:gd name="T11" fmla="*/ 0 h 33"/>
                  <a:gd name="T12" fmla="*/ 14 w 35"/>
                  <a:gd name="T13" fmla="*/ 0 h 33"/>
                  <a:gd name="T14" fmla="*/ 35 w 35"/>
                  <a:gd name="T15" fmla="*/ 0 h 33"/>
                  <a:gd name="T16" fmla="*/ 35 w 35"/>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5" y="7"/>
                    </a:moveTo>
                    <a:lnTo>
                      <a:pt x="14" y="7"/>
                    </a:lnTo>
                    <a:lnTo>
                      <a:pt x="14" y="33"/>
                    </a:lnTo>
                    <a:lnTo>
                      <a:pt x="0" y="33"/>
                    </a:lnTo>
                    <a:lnTo>
                      <a:pt x="0" y="0"/>
                    </a:lnTo>
                    <a:lnTo>
                      <a:pt x="2" y="0"/>
                    </a:lnTo>
                    <a:lnTo>
                      <a:pt x="14" y="0"/>
                    </a:lnTo>
                    <a:lnTo>
                      <a:pt x="35" y="0"/>
                    </a:lnTo>
                    <a:lnTo>
                      <a:pt x="35"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5" name="Freeform 111"/>
              <p:cNvSpPr>
                <a:spLocks/>
              </p:cNvSpPr>
              <p:nvPr/>
            </p:nvSpPr>
            <p:spPr bwMode="auto">
              <a:xfrm>
                <a:off x="865842" y="5120067"/>
                <a:ext cx="58884" cy="53977"/>
              </a:xfrm>
              <a:custGeom>
                <a:avLst/>
                <a:gdLst>
                  <a:gd name="T0" fmla="*/ 0 w 36"/>
                  <a:gd name="T1" fmla="*/ 7 h 33"/>
                  <a:gd name="T2" fmla="*/ 21 w 36"/>
                  <a:gd name="T3" fmla="*/ 7 h 33"/>
                  <a:gd name="T4" fmla="*/ 21 w 36"/>
                  <a:gd name="T5" fmla="*/ 33 h 33"/>
                  <a:gd name="T6" fmla="*/ 36 w 36"/>
                  <a:gd name="T7" fmla="*/ 33 h 33"/>
                  <a:gd name="T8" fmla="*/ 36 w 36"/>
                  <a:gd name="T9" fmla="*/ 0 h 33"/>
                  <a:gd name="T10" fmla="*/ 36 w 36"/>
                  <a:gd name="T11" fmla="*/ 0 h 33"/>
                  <a:gd name="T12" fmla="*/ 21 w 36"/>
                  <a:gd name="T13" fmla="*/ 0 h 33"/>
                  <a:gd name="T14" fmla="*/ 0 w 36"/>
                  <a:gd name="T15" fmla="*/ 0 h 33"/>
                  <a:gd name="T16" fmla="*/ 0 w 36"/>
                  <a:gd name="T17"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3">
                    <a:moveTo>
                      <a:pt x="0" y="7"/>
                    </a:moveTo>
                    <a:lnTo>
                      <a:pt x="21" y="7"/>
                    </a:lnTo>
                    <a:lnTo>
                      <a:pt x="21" y="33"/>
                    </a:lnTo>
                    <a:lnTo>
                      <a:pt x="36" y="33"/>
                    </a:lnTo>
                    <a:lnTo>
                      <a:pt x="36" y="0"/>
                    </a:lnTo>
                    <a:lnTo>
                      <a:pt x="36" y="0"/>
                    </a:lnTo>
                    <a:lnTo>
                      <a:pt x="21" y="0"/>
                    </a:lnTo>
                    <a:lnTo>
                      <a:pt x="0" y="0"/>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6" name="Freeform 112"/>
              <p:cNvSpPr>
                <a:spLocks/>
              </p:cNvSpPr>
              <p:nvPr/>
            </p:nvSpPr>
            <p:spPr bwMode="auto">
              <a:xfrm>
                <a:off x="715360" y="5216572"/>
                <a:ext cx="436724" cy="99776"/>
              </a:xfrm>
              <a:custGeom>
                <a:avLst/>
                <a:gdLst>
                  <a:gd name="T0" fmla="*/ 97 w 267"/>
                  <a:gd name="T1" fmla="*/ 61 h 61"/>
                  <a:gd name="T2" fmla="*/ 0 w 267"/>
                  <a:gd name="T3" fmla="*/ 0 h 61"/>
                  <a:gd name="T4" fmla="*/ 0 w 267"/>
                  <a:gd name="T5" fmla="*/ 0 h 61"/>
                  <a:gd name="T6" fmla="*/ 267 w 267"/>
                  <a:gd name="T7" fmla="*/ 0 h 61"/>
                  <a:gd name="T8" fmla="*/ 168 w 267"/>
                  <a:gd name="T9" fmla="*/ 61 h 61"/>
                  <a:gd name="T10" fmla="*/ 97 w 267"/>
                  <a:gd name="T11" fmla="*/ 61 h 61"/>
                </a:gdLst>
                <a:ahLst/>
                <a:cxnLst>
                  <a:cxn ang="0">
                    <a:pos x="T0" y="T1"/>
                  </a:cxn>
                  <a:cxn ang="0">
                    <a:pos x="T2" y="T3"/>
                  </a:cxn>
                  <a:cxn ang="0">
                    <a:pos x="T4" y="T5"/>
                  </a:cxn>
                  <a:cxn ang="0">
                    <a:pos x="T6" y="T7"/>
                  </a:cxn>
                  <a:cxn ang="0">
                    <a:pos x="T8" y="T9"/>
                  </a:cxn>
                  <a:cxn ang="0">
                    <a:pos x="T10" y="T11"/>
                  </a:cxn>
                </a:cxnLst>
                <a:rect l="0" t="0" r="r" b="b"/>
                <a:pathLst>
                  <a:path w="267" h="61">
                    <a:moveTo>
                      <a:pt x="97" y="61"/>
                    </a:moveTo>
                    <a:lnTo>
                      <a:pt x="0" y="0"/>
                    </a:lnTo>
                    <a:lnTo>
                      <a:pt x="0" y="0"/>
                    </a:lnTo>
                    <a:lnTo>
                      <a:pt x="267" y="0"/>
                    </a:lnTo>
                    <a:lnTo>
                      <a:pt x="168" y="61"/>
                    </a:lnTo>
                    <a:lnTo>
                      <a:pt x="97" y="61"/>
                    </a:lnTo>
                    <a:close/>
                  </a:path>
                </a:pathLst>
              </a:custGeom>
              <a:gradFill flip="none" rotWithShape="1">
                <a:gsLst>
                  <a:gs pos="52000">
                    <a:srgbClr val="969696">
                      <a:lumMod val="72000"/>
                      <a:lumOff val="28000"/>
                    </a:srgbClr>
                  </a:gs>
                  <a:gs pos="58735">
                    <a:srgbClr val="ACACAC">
                      <a:lumMod val="95000"/>
                      <a:lumOff val="5000"/>
                    </a:srgbClr>
                  </a:gs>
                  <a:gs pos="2000">
                    <a:srgbClr val="BFBFBF">
                      <a:lumMod val="63000"/>
                    </a:srgbClr>
                  </a:gs>
                  <a:gs pos="100000">
                    <a:srgbClr val="333333">
                      <a:lumMod val="76000"/>
                      <a:lumOff val="24000"/>
                    </a:srgbClr>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7" name="Freeform 113"/>
              <p:cNvSpPr>
                <a:spLocks/>
              </p:cNvSpPr>
              <p:nvPr/>
            </p:nvSpPr>
            <p:spPr bwMode="auto">
              <a:xfrm>
                <a:off x="885470" y="5316347"/>
                <a:ext cx="99776" cy="24535"/>
              </a:xfrm>
              <a:custGeom>
                <a:avLst/>
                <a:gdLst>
                  <a:gd name="T0" fmla="*/ 21 w 61"/>
                  <a:gd name="T1" fmla="*/ 15 h 15"/>
                  <a:gd name="T2" fmla="*/ 0 w 61"/>
                  <a:gd name="T3" fmla="*/ 0 h 15"/>
                  <a:gd name="T4" fmla="*/ 0 w 61"/>
                  <a:gd name="T5" fmla="*/ 0 h 15"/>
                  <a:gd name="T6" fmla="*/ 61 w 61"/>
                  <a:gd name="T7" fmla="*/ 0 h 15"/>
                  <a:gd name="T8" fmla="*/ 38 w 61"/>
                  <a:gd name="T9" fmla="*/ 15 h 15"/>
                  <a:gd name="T10" fmla="*/ 21 w 61"/>
                  <a:gd name="T11" fmla="*/ 15 h 15"/>
                </a:gdLst>
                <a:ahLst/>
                <a:cxnLst>
                  <a:cxn ang="0">
                    <a:pos x="T0" y="T1"/>
                  </a:cxn>
                  <a:cxn ang="0">
                    <a:pos x="T2" y="T3"/>
                  </a:cxn>
                  <a:cxn ang="0">
                    <a:pos x="T4" y="T5"/>
                  </a:cxn>
                  <a:cxn ang="0">
                    <a:pos x="T6" y="T7"/>
                  </a:cxn>
                  <a:cxn ang="0">
                    <a:pos x="T8" y="T9"/>
                  </a:cxn>
                  <a:cxn ang="0">
                    <a:pos x="T10" y="T11"/>
                  </a:cxn>
                </a:cxnLst>
                <a:rect l="0" t="0" r="r" b="b"/>
                <a:pathLst>
                  <a:path w="61" h="15">
                    <a:moveTo>
                      <a:pt x="21" y="15"/>
                    </a:moveTo>
                    <a:lnTo>
                      <a:pt x="0" y="0"/>
                    </a:lnTo>
                    <a:lnTo>
                      <a:pt x="0" y="0"/>
                    </a:lnTo>
                    <a:lnTo>
                      <a:pt x="61" y="0"/>
                    </a:lnTo>
                    <a:lnTo>
                      <a:pt x="38" y="15"/>
                    </a:lnTo>
                    <a:lnTo>
                      <a:pt x="21" y="15"/>
                    </a:lnTo>
                    <a:close/>
                  </a:path>
                </a:pathLst>
              </a:custGeom>
              <a:solidFill>
                <a:srgbClr val="000000"/>
              </a:solidFill>
              <a:ln w="5" cap="rnd">
                <a:solidFill>
                  <a:srgbClr val="231F20"/>
                </a:solidFill>
                <a:prstDash val="solid"/>
                <a:round/>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8" name="Rectangle 114"/>
              <p:cNvSpPr>
                <a:spLocks noChangeArrowheads="1"/>
              </p:cNvSpPr>
              <p:nvPr/>
            </p:nvSpPr>
            <p:spPr bwMode="auto">
              <a:xfrm>
                <a:off x="924726" y="4989214"/>
                <a:ext cx="22899" cy="230629"/>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9" name="Freeform 129"/>
              <p:cNvSpPr>
                <a:spLocks/>
              </p:cNvSpPr>
              <p:nvPr/>
            </p:nvSpPr>
            <p:spPr bwMode="auto">
              <a:xfrm>
                <a:off x="962346" y="4601561"/>
                <a:ext cx="130853" cy="78512"/>
              </a:xfrm>
              <a:custGeom>
                <a:avLst/>
                <a:gdLst>
                  <a:gd name="T0" fmla="*/ 0 w 80"/>
                  <a:gd name="T1" fmla="*/ 0 h 48"/>
                  <a:gd name="T2" fmla="*/ 0 w 80"/>
                  <a:gd name="T3" fmla="*/ 12 h 48"/>
                  <a:gd name="T4" fmla="*/ 66 w 80"/>
                  <a:gd name="T5" fmla="*/ 12 h 48"/>
                  <a:gd name="T6" fmla="*/ 66 w 80"/>
                  <a:gd name="T7" fmla="*/ 36 h 48"/>
                  <a:gd name="T8" fmla="*/ 0 w 80"/>
                  <a:gd name="T9" fmla="*/ 36 h 48"/>
                  <a:gd name="T10" fmla="*/ 0 w 80"/>
                  <a:gd name="T11" fmla="*/ 48 h 48"/>
                  <a:gd name="T12" fmla="*/ 80 w 80"/>
                  <a:gd name="T13" fmla="*/ 48 h 48"/>
                  <a:gd name="T14" fmla="*/ 80 w 80"/>
                  <a:gd name="T15" fmla="*/ 0 h 48"/>
                  <a:gd name="T16" fmla="*/ 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0" y="0"/>
                    </a:moveTo>
                    <a:lnTo>
                      <a:pt x="0" y="12"/>
                    </a:lnTo>
                    <a:lnTo>
                      <a:pt x="66" y="12"/>
                    </a:lnTo>
                    <a:lnTo>
                      <a:pt x="66" y="36"/>
                    </a:lnTo>
                    <a:lnTo>
                      <a:pt x="0" y="36"/>
                    </a:lnTo>
                    <a:lnTo>
                      <a:pt x="0" y="48"/>
                    </a:lnTo>
                    <a:lnTo>
                      <a:pt x="80" y="48"/>
                    </a:lnTo>
                    <a:lnTo>
                      <a:pt x="80" y="0"/>
                    </a:lnTo>
                    <a:lnTo>
                      <a:pt x="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0" name="Freeform 130"/>
              <p:cNvSpPr>
                <a:spLocks/>
              </p:cNvSpPr>
              <p:nvPr/>
            </p:nvSpPr>
            <p:spPr bwMode="auto">
              <a:xfrm>
                <a:off x="1032680" y="463263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1" name="Line 131"/>
              <p:cNvSpPr>
                <a:spLocks noChangeShapeType="1"/>
              </p:cNvSpPr>
              <p:nvPr/>
            </p:nvSpPr>
            <p:spPr bwMode="auto">
              <a:xfrm>
                <a:off x="1032680" y="463263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2" name="Freeform 132"/>
              <p:cNvSpPr>
                <a:spLocks/>
              </p:cNvSpPr>
              <p:nvPr/>
            </p:nvSpPr>
            <p:spPr bwMode="auto">
              <a:xfrm>
                <a:off x="1032680" y="4644088"/>
                <a:ext cx="37621" cy="0"/>
              </a:xfrm>
              <a:custGeom>
                <a:avLst/>
                <a:gdLst>
                  <a:gd name="T0" fmla="*/ 0 w 23"/>
                  <a:gd name="T1" fmla="*/ 23 w 23"/>
                  <a:gd name="T2" fmla="*/ 0 w 23"/>
                </a:gdLst>
                <a:ahLst/>
                <a:cxnLst>
                  <a:cxn ang="0">
                    <a:pos x="T0" y="0"/>
                  </a:cxn>
                  <a:cxn ang="0">
                    <a:pos x="T1" y="0"/>
                  </a:cxn>
                  <a:cxn ang="0">
                    <a:pos x="T2" y="0"/>
                  </a:cxn>
                </a:cxnLst>
                <a:rect l="0" t="0" r="r" b="b"/>
                <a:pathLst>
                  <a:path w="23">
                    <a:moveTo>
                      <a:pt x="0" y="0"/>
                    </a:moveTo>
                    <a:lnTo>
                      <a:pt x="23" y="0"/>
                    </a:lnTo>
                    <a:lnTo>
                      <a:pt x="0" y="0"/>
                    </a:lnTo>
                    <a:close/>
                  </a:path>
                </a:pathLst>
              </a:custGeom>
              <a:solidFill>
                <a:srgbClr val="C4C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3" name="Line 133"/>
              <p:cNvSpPr>
                <a:spLocks noChangeShapeType="1"/>
              </p:cNvSpPr>
              <p:nvPr/>
            </p:nvSpPr>
            <p:spPr bwMode="auto">
              <a:xfrm>
                <a:off x="1032680" y="4644088"/>
                <a:ext cx="37621" cy="0"/>
              </a:xfrm>
              <a:prstGeom prst="line">
                <a:avLst/>
              </a:prstGeom>
              <a:noFill/>
              <a:ln w="2"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4" name="Freeform 134"/>
              <p:cNvSpPr>
                <a:spLocks/>
              </p:cNvSpPr>
              <p:nvPr/>
            </p:nvSpPr>
            <p:spPr bwMode="auto">
              <a:xfrm>
                <a:off x="780787" y="4601561"/>
                <a:ext cx="130853" cy="78512"/>
              </a:xfrm>
              <a:custGeom>
                <a:avLst/>
                <a:gdLst>
                  <a:gd name="T0" fmla="*/ 80 w 80"/>
                  <a:gd name="T1" fmla="*/ 0 h 48"/>
                  <a:gd name="T2" fmla="*/ 80 w 80"/>
                  <a:gd name="T3" fmla="*/ 12 h 48"/>
                  <a:gd name="T4" fmla="*/ 12 w 80"/>
                  <a:gd name="T5" fmla="*/ 12 h 48"/>
                  <a:gd name="T6" fmla="*/ 12 w 80"/>
                  <a:gd name="T7" fmla="*/ 36 h 48"/>
                  <a:gd name="T8" fmla="*/ 80 w 80"/>
                  <a:gd name="T9" fmla="*/ 36 h 48"/>
                  <a:gd name="T10" fmla="*/ 80 w 80"/>
                  <a:gd name="T11" fmla="*/ 48 h 48"/>
                  <a:gd name="T12" fmla="*/ 0 w 80"/>
                  <a:gd name="T13" fmla="*/ 48 h 48"/>
                  <a:gd name="T14" fmla="*/ 0 w 80"/>
                  <a:gd name="T15" fmla="*/ 0 h 48"/>
                  <a:gd name="T16" fmla="*/ 80 w 80"/>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8">
                    <a:moveTo>
                      <a:pt x="80" y="0"/>
                    </a:moveTo>
                    <a:lnTo>
                      <a:pt x="80" y="12"/>
                    </a:lnTo>
                    <a:lnTo>
                      <a:pt x="12" y="12"/>
                    </a:lnTo>
                    <a:lnTo>
                      <a:pt x="12" y="36"/>
                    </a:lnTo>
                    <a:lnTo>
                      <a:pt x="80" y="36"/>
                    </a:lnTo>
                    <a:lnTo>
                      <a:pt x="80" y="48"/>
                    </a:lnTo>
                    <a:lnTo>
                      <a:pt x="0" y="48"/>
                    </a:lnTo>
                    <a:lnTo>
                      <a:pt x="0" y="0"/>
                    </a:lnTo>
                    <a:lnTo>
                      <a:pt x="80" y="0"/>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5" name="Freeform 135"/>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6" name="Freeform 136"/>
              <p:cNvSpPr>
                <a:spLocks/>
              </p:cNvSpPr>
              <p:nvPr/>
            </p:nvSpPr>
            <p:spPr bwMode="auto">
              <a:xfrm>
                <a:off x="851121" y="3608710"/>
                <a:ext cx="528321" cy="498878"/>
              </a:xfrm>
              <a:custGeom>
                <a:avLst/>
                <a:gdLst>
                  <a:gd name="T0" fmla="*/ 40 w 137"/>
                  <a:gd name="T1" fmla="*/ 38 h 129"/>
                  <a:gd name="T2" fmla="*/ 0 w 137"/>
                  <a:gd name="T3" fmla="*/ 129 h 129"/>
                  <a:gd name="T4" fmla="*/ 14 w 137"/>
                  <a:gd name="T5" fmla="*/ 129 h 129"/>
                  <a:gd name="T6" fmla="*/ 50 w 137"/>
                  <a:gd name="T7" fmla="*/ 48 h 129"/>
                  <a:gd name="T8" fmla="*/ 137 w 137"/>
                  <a:gd name="T9" fmla="*/ 14 h 129"/>
                  <a:gd name="T10" fmla="*/ 137 w 137"/>
                  <a:gd name="T11" fmla="*/ 0 h 129"/>
                  <a:gd name="T12" fmla="*/ 40 w 137"/>
                  <a:gd name="T13" fmla="*/ 38 h 129"/>
                </a:gdLst>
                <a:ahLst/>
                <a:cxnLst>
                  <a:cxn ang="0">
                    <a:pos x="T0" y="T1"/>
                  </a:cxn>
                  <a:cxn ang="0">
                    <a:pos x="T2" y="T3"/>
                  </a:cxn>
                  <a:cxn ang="0">
                    <a:pos x="T4" y="T5"/>
                  </a:cxn>
                  <a:cxn ang="0">
                    <a:pos x="T6" y="T7"/>
                  </a:cxn>
                  <a:cxn ang="0">
                    <a:pos x="T8" y="T9"/>
                  </a:cxn>
                  <a:cxn ang="0">
                    <a:pos x="T10" y="T11"/>
                  </a:cxn>
                  <a:cxn ang="0">
                    <a:pos x="T12" y="T13"/>
                  </a:cxn>
                </a:cxnLst>
                <a:rect l="0" t="0" r="r" b="b"/>
                <a:pathLst>
                  <a:path w="137" h="129">
                    <a:moveTo>
                      <a:pt x="40" y="38"/>
                    </a:moveTo>
                    <a:cubicBezTo>
                      <a:pt x="14" y="62"/>
                      <a:pt x="0" y="95"/>
                      <a:pt x="0" y="129"/>
                    </a:cubicBezTo>
                    <a:cubicBezTo>
                      <a:pt x="14" y="129"/>
                      <a:pt x="14" y="129"/>
                      <a:pt x="14" y="129"/>
                    </a:cubicBezTo>
                    <a:cubicBezTo>
                      <a:pt x="14" y="99"/>
                      <a:pt x="27" y="70"/>
                      <a:pt x="50" y="48"/>
                    </a:cubicBezTo>
                    <a:cubicBezTo>
                      <a:pt x="73" y="27"/>
                      <a:pt x="104" y="15"/>
                      <a:pt x="137" y="14"/>
                    </a:cubicBezTo>
                    <a:cubicBezTo>
                      <a:pt x="137" y="0"/>
                      <a:pt x="137" y="0"/>
                      <a:pt x="137" y="0"/>
                    </a:cubicBezTo>
                    <a:cubicBezTo>
                      <a:pt x="100" y="1"/>
                      <a:pt x="66" y="14"/>
                      <a:pt x="40" y="38"/>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7" name="Freeform 137"/>
              <p:cNvSpPr>
                <a:spLocks/>
              </p:cNvSpPr>
              <p:nvPr/>
            </p:nvSpPr>
            <p:spPr bwMode="auto">
              <a:xfrm>
                <a:off x="973796" y="3729751"/>
                <a:ext cx="405646" cy="381110"/>
              </a:xfrm>
              <a:custGeom>
                <a:avLst/>
                <a:gdLst>
                  <a:gd name="T0" fmla="*/ 31 w 105"/>
                  <a:gd name="T1" fmla="*/ 29 h 99"/>
                  <a:gd name="T2" fmla="*/ 0 w 105"/>
                  <a:gd name="T3" fmla="*/ 99 h 99"/>
                  <a:gd name="T4" fmla="*/ 14 w 105"/>
                  <a:gd name="T5" fmla="*/ 99 h 99"/>
                  <a:gd name="T6" fmla="*/ 41 w 105"/>
                  <a:gd name="T7" fmla="*/ 39 h 99"/>
                  <a:gd name="T8" fmla="*/ 105 w 105"/>
                  <a:gd name="T9" fmla="*/ 14 h 99"/>
                  <a:gd name="T10" fmla="*/ 105 w 105"/>
                  <a:gd name="T11" fmla="*/ 0 h 99"/>
                  <a:gd name="T12" fmla="*/ 31 w 105"/>
                  <a:gd name="T13" fmla="*/ 29 h 99"/>
                </a:gdLst>
                <a:ahLst/>
                <a:cxnLst>
                  <a:cxn ang="0">
                    <a:pos x="T0" y="T1"/>
                  </a:cxn>
                  <a:cxn ang="0">
                    <a:pos x="T2" y="T3"/>
                  </a:cxn>
                  <a:cxn ang="0">
                    <a:pos x="T4" y="T5"/>
                  </a:cxn>
                  <a:cxn ang="0">
                    <a:pos x="T6" y="T7"/>
                  </a:cxn>
                  <a:cxn ang="0">
                    <a:pos x="T8" y="T9"/>
                  </a:cxn>
                  <a:cxn ang="0">
                    <a:pos x="T10" y="T11"/>
                  </a:cxn>
                  <a:cxn ang="0">
                    <a:pos x="T12" y="T13"/>
                  </a:cxn>
                </a:cxnLst>
                <a:rect l="0" t="0" r="r" b="b"/>
                <a:pathLst>
                  <a:path w="105" h="99">
                    <a:moveTo>
                      <a:pt x="31" y="29"/>
                    </a:moveTo>
                    <a:cubicBezTo>
                      <a:pt x="11" y="48"/>
                      <a:pt x="0" y="73"/>
                      <a:pt x="0" y="99"/>
                    </a:cubicBezTo>
                    <a:cubicBezTo>
                      <a:pt x="14" y="99"/>
                      <a:pt x="14" y="99"/>
                      <a:pt x="14" y="99"/>
                    </a:cubicBezTo>
                    <a:cubicBezTo>
                      <a:pt x="14" y="77"/>
                      <a:pt x="24" y="56"/>
                      <a:pt x="41" y="39"/>
                    </a:cubicBezTo>
                    <a:cubicBezTo>
                      <a:pt x="58" y="23"/>
                      <a:pt x="81" y="14"/>
                      <a:pt x="105" y="14"/>
                    </a:cubicBezTo>
                    <a:cubicBezTo>
                      <a:pt x="105" y="0"/>
                      <a:pt x="105" y="0"/>
                      <a:pt x="105" y="0"/>
                    </a:cubicBezTo>
                    <a:cubicBezTo>
                      <a:pt x="77" y="0"/>
                      <a:pt x="51" y="11"/>
                      <a:pt x="31" y="29"/>
                    </a:cubicBezTo>
                  </a:path>
                </a:pathLst>
              </a:custGeom>
              <a:gradFill flip="none" rotWithShape="1">
                <a:gsLst>
                  <a:gs pos="0">
                    <a:srgbClr val="B2B2B2">
                      <a:lumMod val="0"/>
                    </a:srgbClr>
                  </a:gs>
                  <a:gs pos="54000">
                    <a:srgbClr val="969696"/>
                  </a:gs>
                  <a:gs pos="38000">
                    <a:srgbClr val="BFBFBF">
                      <a:lumMod val="86000"/>
                    </a:srgbClr>
                  </a:gs>
                  <a:gs pos="44000">
                    <a:srgbClr val="999999">
                      <a:lumMod val="24000"/>
                      <a:lumOff val="76000"/>
                    </a:srgbClr>
                  </a:gs>
                  <a:gs pos="100000">
                    <a:srgbClr val="333333"/>
                  </a:gs>
                </a:gsLst>
                <a:lin ang="189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8" name="Rectangle 139"/>
              <p:cNvSpPr>
                <a:spLocks noChangeArrowheads="1"/>
              </p:cNvSpPr>
              <p:nvPr/>
            </p:nvSpPr>
            <p:spPr bwMode="auto">
              <a:xfrm>
                <a:off x="749710" y="4022535"/>
                <a:ext cx="410553" cy="39256"/>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9" name="Rectangle 140"/>
              <p:cNvSpPr>
                <a:spLocks noChangeArrowheads="1"/>
              </p:cNvSpPr>
              <p:nvPr/>
            </p:nvSpPr>
            <p:spPr bwMode="auto">
              <a:xfrm>
                <a:off x="851121" y="4061791"/>
                <a:ext cx="204459" cy="1145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0" name="Rectangle 141"/>
              <p:cNvSpPr>
                <a:spLocks noChangeArrowheads="1"/>
              </p:cNvSpPr>
              <p:nvPr/>
            </p:nvSpPr>
            <p:spPr bwMode="auto">
              <a:xfrm>
                <a:off x="851121" y="4007813"/>
                <a:ext cx="204459" cy="1472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1" name="Rectangle 142"/>
              <p:cNvSpPr>
                <a:spLocks noChangeArrowheads="1"/>
              </p:cNvSpPr>
              <p:nvPr/>
            </p:nvSpPr>
            <p:spPr bwMode="auto">
              <a:xfrm>
                <a:off x="1274759" y="3597261"/>
                <a:ext cx="13085"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2" name="Rectangle 143"/>
              <p:cNvSpPr>
                <a:spLocks noChangeArrowheads="1"/>
              </p:cNvSpPr>
              <p:nvPr/>
            </p:nvSpPr>
            <p:spPr bwMode="auto">
              <a:xfrm>
                <a:off x="1330372" y="3597261"/>
                <a:ext cx="11450" cy="20445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3" name="Rectangle 144"/>
              <p:cNvSpPr>
                <a:spLocks noChangeArrowheads="1"/>
              </p:cNvSpPr>
              <p:nvPr/>
            </p:nvSpPr>
            <p:spPr bwMode="auto">
              <a:xfrm>
                <a:off x="1287845" y="3497485"/>
                <a:ext cx="42527" cy="408917"/>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4" name="Rectangle 145"/>
              <p:cNvSpPr>
                <a:spLocks noChangeArrowheads="1"/>
              </p:cNvSpPr>
              <p:nvPr/>
            </p:nvSpPr>
            <p:spPr bwMode="auto">
              <a:xfrm>
                <a:off x="3937631" y="3736293"/>
                <a:ext cx="14721" cy="294421"/>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5" name="Rectangle 146"/>
              <p:cNvSpPr>
                <a:spLocks noChangeArrowheads="1"/>
              </p:cNvSpPr>
              <p:nvPr/>
            </p:nvSpPr>
            <p:spPr bwMode="auto">
              <a:xfrm>
                <a:off x="3937631" y="3350275"/>
                <a:ext cx="14721" cy="297692"/>
              </a:xfrm>
              <a:prstGeom prst="rect">
                <a:avLst/>
              </a:prstGeom>
              <a:solidFill>
                <a:srgbClr val="333333"/>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6" name="Rectangle 147"/>
              <p:cNvSpPr>
                <a:spLocks noChangeArrowheads="1"/>
              </p:cNvSpPr>
              <p:nvPr/>
            </p:nvSpPr>
            <p:spPr bwMode="auto">
              <a:xfrm>
                <a:off x="3455108" y="3783727"/>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7" name="Rectangle 148"/>
              <p:cNvSpPr>
                <a:spLocks noChangeArrowheads="1"/>
              </p:cNvSpPr>
              <p:nvPr/>
            </p:nvSpPr>
            <p:spPr bwMode="auto">
              <a:xfrm>
                <a:off x="3455108" y="3744471"/>
                <a:ext cx="439995" cy="14721"/>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8" name="Rectangle 149"/>
              <p:cNvSpPr>
                <a:spLocks noChangeArrowheads="1"/>
              </p:cNvSpPr>
              <p:nvPr/>
            </p:nvSpPr>
            <p:spPr bwMode="auto">
              <a:xfrm>
                <a:off x="3455108" y="3628338"/>
                <a:ext cx="439995" cy="16357"/>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9" name="Rectangle 150"/>
              <p:cNvSpPr>
                <a:spLocks noChangeArrowheads="1"/>
              </p:cNvSpPr>
              <p:nvPr/>
            </p:nvSpPr>
            <p:spPr bwMode="auto">
              <a:xfrm>
                <a:off x="3455108" y="3759192"/>
                <a:ext cx="439995" cy="24535"/>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0" name="Rectangle 151"/>
              <p:cNvSpPr>
                <a:spLocks noChangeArrowheads="1"/>
              </p:cNvSpPr>
              <p:nvPr/>
            </p:nvSpPr>
            <p:spPr bwMode="auto">
              <a:xfrm>
                <a:off x="3455108" y="3724843"/>
                <a:ext cx="439995" cy="19628"/>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1" name="Rectangle 152"/>
              <p:cNvSpPr>
                <a:spLocks noChangeArrowheads="1"/>
              </p:cNvSpPr>
              <p:nvPr/>
            </p:nvSpPr>
            <p:spPr bwMode="auto">
              <a:xfrm>
                <a:off x="3455108" y="3644695"/>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2" name="Rectangle 153"/>
              <p:cNvSpPr>
                <a:spLocks noChangeArrowheads="1"/>
              </p:cNvSpPr>
              <p:nvPr/>
            </p:nvSpPr>
            <p:spPr bwMode="auto">
              <a:xfrm>
                <a:off x="3455108" y="3605439"/>
                <a:ext cx="439995" cy="22899"/>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3" name="Rectangle 154"/>
              <p:cNvSpPr>
                <a:spLocks noChangeArrowheads="1"/>
              </p:cNvSpPr>
              <p:nvPr/>
            </p:nvSpPr>
            <p:spPr bwMode="auto">
              <a:xfrm>
                <a:off x="3455108" y="3593990"/>
                <a:ext cx="439995" cy="11450"/>
              </a:xfrm>
              <a:prstGeom prst="rect">
                <a:avLst/>
              </a:prstGeom>
              <a:solidFill>
                <a:srgbClr val="CCCCCC"/>
              </a:solidFill>
              <a:ln w="2"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4" name="Rectangle 155"/>
              <p:cNvSpPr>
                <a:spLocks noChangeArrowheads="1"/>
              </p:cNvSpPr>
              <p:nvPr/>
            </p:nvSpPr>
            <p:spPr bwMode="auto">
              <a:xfrm>
                <a:off x="3563062"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5" name="Rectangle 156"/>
              <p:cNvSpPr>
                <a:spLocks noChangeArrowheads="1"/>
              </p:cNvSpPr>
              <p:nvPr/>
            </p:nvSpPr>
            <p:spPr bwMode="auto">
              <a:xfrm>
                <a:off x="3813319"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6" name="Rectangle 157"/>
              <p:cNvSpPr>
                <a:spLocks noChangeArrowheads="1"/>
              </p:cNvSpPr>
              <p:nvPr/>
            </p:nvSpPr>
            <p:spPr bwMode="auto">
              <a:xfrm>
                <a:off x="3752800" y="3574362"/>
                <a:ext cx="14721"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7" name="Rectangle 158"/>
              <p:cNvSpPr>
                <a:spLocks noChangeArrowheads="1"/>
              </p:cNvSpPr>
              <p:nvPr/>
            </p:nvSpPr>
            <p:spPr bwMode="auto">
              <a:xfrm>
                <a:off x="3608861" y="3574362"/>
                <a:ext cx="11450"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8" name="Rectangle 159"/>
              <p:cNvSpPr>
                <a:spLocks noChangeArrowheads="1"/>
              </p:cNvSpPr>
              <p:nvPr/>
            </p:nvSpPr>
            <p:spPr bwMode="auto">
              <a:xfrm>
                <a:off x="3546705" y="3574362"/>
                <a:ext cx="16357" cy="24371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9" name="Rectangle 160"/>
              <p:cNvSpPr>
                <a:spLocks noChangeArrowheads="1"/>
              </p:cNvSpPr>
              <p:nvPr/>
            </p:nvSpPr>
            <p:spPr bwMode="auto">
              <a:xfrm>
                <a:off x="3767521" y="3450051"/>
                <a:ext cx="45799" cy="487429"/>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nvGrpSpPr>
              <p:cNvPr id="120" name="Group 911"/>
              <p:cNvGrpSpPr/>
              <p:nvPr/>
            </p:nvGrpSpPr>
            <p:grpSpPr>
              <a:xfrm>
                <a:off x="5619047" y="1412628"/>
                <a:ext cx="851113" cy="1015714"/>
                <a:chOff x="5619047" y="1412628"/>
                <a:chExt cx="851113" cy="1015714"/>
              </a:xfrm>
            </p:grpSpPr>
            <p:sp>
              <p:nvSpPr>
                <p:cNvPr id="187" name="TextBox 186"/>
                <p:cNvSpPr txBox="1"/>
                <p:nvPr/>
              </p:nvSpPr>
              <p:spPr>
                <a:xfrm>
                  <a:off x="5619047" y="1797550"/>
                  <a:ext cx="392763" cy="630792"/>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sp>
              <p:nvSpPr>
                <p:cNvPr id="188" name="TextBox 187"/>
                <p:cNvSpPr txBox="1"/>
                <p:nvPr/>
              </p:nvSpPr>
              <p:spPr>
                <a:xfrm>
                  <a:off x="6077397" y="1412628"/>
                  <a:ext cx="392763" cy="630793"/>
                </a:xfrm>
                <a:prstGeom prst="rect">
                  <a:avLst/>
                </a:prstGeom>
                <a:noFill/>
              </p:spPr>
              <p:txBody>
                <a:bodyPr wrap="square" rtlCol="0">
                  <a:spAutoFit/>
                </a:bodyPr>
                <a:lstStyle/>
                <a:p>
                  <a:pPr algn="ctr" eaLnBrk="0" fontAlgn="base" hangingPunct="0">
                    <a:spcBef>
                      <a:spcPct val="0"/>
                    </a:spcBef>
                    <a:spcAft>
                      <a:spcPct val="0"/>
                    </a:spcAft>
                  </a:pPr>
                  <a:endParaRPr lang="en-US" sz="600" dirty="0">
                    <a:solidFill>
                      <a:sysClr val="windowText" lastClr="000000"/>
                    </a:solidFill>
                    <a:latin typeface="+mj-lt"/>
                    <a:ea typeface="ＭＳ Ｐゴシック" pitchFamily="100" charset="-128"/>
                    <a:cs typeface="Arial" panose="020B0604020202020204" pitchFamily="34" charset="0"/>
                  </a:endParaRPr>
                </a:p>
              </p:txBody>
            </p:sp>
          </p:grpSp>
          <p:grpSp>
            <p:nvGrpSpPr>
              <p:cNvPr id="121" name="Group 845"/>
              <p:cNvGrpSpPr/>
              <p:nvPr/>
            </p:nvGrpSpPr>
            <p:grpSpPr>
              <a:xfrm>
                <a:off x="5556665" y="1106053"/>
                <a:ext cx="1609725" cy="1489076"/>
                <a:chOff x="6276414" y="1827016"/>
                <a:chExt cx="1609725" cy="1489076"/>
              </a:xfrm>
            </p:grpSpPr>
            <p:sp>
              <p:nvSpPr>
                <p:cNvPr id="150" name="Freeform 28"/>
                <p:cNvSpPr>
                  <a:spLocks/>
                </p:cNvSpPr>
                <p:nvPr/>
              </p:nvSpPr>
              <p:spPr bwMode="auto">
                <a:xfrm>
                  <a:off x="6879664" y="2341366"/>
                  <a:ext cx="177800" cy="203200"/>
                </a:xfrm>
                <a:custGeom>
                  <a:avLst/>
                  <a:gdLst>
                    <a:gd name="T0" fmla="*/ 0 w 112"/>
                    <a:gd name="T1" fmla="*/ 7 h 128"/>
                    <a:gd name="T2" fmla="*/ 8 w 112"/>
                    <a:gd name="T3" fmla="*/ 0 h 128"/>
                    <a:gd name="T4" fmla="*/ 112 w 112"/>
                    <a:gd name="T5" fmla="*/ 124 h 128"/>
                    <a:gd name="T6" fmla="*/ 105 w 112"/>
                    <a:gd name="T7" fmla="*/ 128 h 128"/>
                    <a:gd name="T8" fmla="*/ 0 w 112"/>
                    <a:gd name="T9" fmla="*/ 7 h 128"/>
                  </a:gdLst>
                  <a:ahLst/>
                  <a:cxnLst>
                    <a:cxn ang="0">
                      <a:pos x="T0" y="T1"/>
                    </a:cxn>
                    <a:cxn ang="0">
                      <a:pos x="T2" y="T3"/>
                    </a:cxn>
                    <a:cxn ang="0">
                      <a:pos x="T4" y="T5"/>
                    </a:cxn>
                    <a:cxn ang="0">
                      <a:pos x="T6" y="T7"/>
                    </a:cxn>
                    <a:cxn ang="0">
                      <a:pos x="T8" y="T9"/>
                    </a:cxn>
                  </a:cxnLst>
                  <a:rect l="0" t="0" r="r" b="b"/>
                  <a:pathLst>
                    <a:path w="112" h="128">
                      <a:moveTo>
                        <a:pt x="0" y="7"/>
                      </a:moveTo>
                      <a:lnTo>
                        <a:pt x="8" y="0"/>
                      </a:lnTo>
                      <a:lnTo>
                        <a:pt x="112" y="124"/>
                      </a:lnTo>
                      <a:lnTo>
                        <a:pt x="105" y="128"/>
                      </a:lnTo>
                      <a:lnTo>
                        <a:pt x="0" y="7"/>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1" name="Freeform 29"/>
                <p:cNvSpPr>
                  <a:spLocks/>
                </p:cNvSpPr>
                <p:nvPr/>
              </p:nvSpPr>
              <p:spPr bwMode="auto">
                <a:xfrm>
                  <a:off x="7095564" y="2598541"/>
                  <a:ext cx="177800" cy="206375"/>
                </a:xfrm>
                <a:custGeom>
                  <a:avLst/>
                  <a:gdLst>
                    <a:gd name="T0" fmla="*/ 0 w 112"/>
                    <a:gd name="T1" fmla="*/ 4 h 130"/>
                    <a:gd name="T2" fmla="*/ 7 w 112"/>
                    <a:gd name="T3" fmla="*/ 0 h 130"/>
                    <a:gd name="T4" fmla="*/ 112 w 112"/>
                    <a:gd name="T5" fmla="*/ 123 h 130"/>
                    <a:gd name="T6" fmla="*/ 105 w 112"/>
                    <a:gd name="T7" fmla="*/ 130 h 130"/>
                    <a:gd name="T8" fmla="*/ 0 w 112"/>
                    <a:gd name="T9" fmla="*/ 4 h 130"/>
                  </a:gdLst>
                  <a:ahLst/>
                  <a:cxnLst>
                    <a:cxn ang="0">
                      <a:pos x="T0" y="T1"/>
                    </a:cxn>
                    <a:cxn ang="0">
                      <a:pos x="T2" y="T3"/>
                    </a:cxn>
                    <a:cxn ang="0">
                      <a:pos x="T4" y="T5"/>
                    </a:cxn>
                    <a:cxn ang="0">
                      <a:pos x="T6" y="T7"/>
                    </a:cxn>
                    <a:cxn ang="0">
                      <a:pos x="T8" y="T9"/>
                    </a:cxn>
                  </a:cxnLst>
                  <a:rect l="0" t="0" r="r" b="b"/>
                  <a:pathLst>
                    <a:path w="112" h="130">
                      <a:moveTo>
                        <a:pt x="0" y="4"/>
                      </a:moveTo>
                      <a:lnTo>
                        <a:pt x="7" y="0"/>
                      </a:lnTo>
                      <a:lnTo>
                        <a:pt x="112" y="123"/>
                      </a:lnTo>
                      <a:lnTo>
                        <a:pt x="105" y="130"/>
                      </a:lnTo>
                      <a:lnTo>
                        <a:pt x="0" y="4"/>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2" name="Freeform 30"/>
                <p:cNvSpPr>
                  <a:spLocks/>
                </p:cNvSpPr>
                <p:nvPr/>
              </p:nvSpPr>
              <p:spPr bwMode="auto">
                <a:xfrm>
                  <a:off x="7492439" y="1827016"/>
                  <a:ext cx="393700" cy="465138"/>
                </a:xfrm>
                <a:custGeom>
                  <a:avLst/>
                  <a:gdLst>
                    <a:gd name="T0" fmla="*/ 0 w 248"/>
                    <a:gd name="T1" fmla="*/ 8 h 293"/>
                    <a:gd name="T2" fmla="*/ 7 w 248"/>
                    <a:gd name="T3" fmla="*/ 0 h 293"/>
                    <a:gd name="T4" fmla="*/ 248 w 248"/>
                    <a:gd name="T5" fmla="*/ 288 h 293"/>
                    <a:gd name="T6" fmla="*/ 241 w 248"/>
                    <a:gd name="T7" fmla="*/ 293 h 293"/>
                    <a:gd name="T8" fmla="*/ 0 w 248"/>
                    <a:gd name="T9" fmla="*/ 8 h 293"/>
                  </a:gdLst>
                  <a:ahLst/>
                  <a:cxnLst>
                    <a:cxn ang="0">
                      <a:pos x="T0" y="T1"/>
                    </a:cxn>
                    <a:cxn ang="0">
                      <a:pos x="T2" y="T3"/>
                    </a:cxn>
                    <a:cxn ang="0">
                      <a:pos x="T4" y="T5"/>
                    </a:cxn>
                    <a:cxn ang="0">
                      <a:pos x="T6" y="T7"/>
                    </a:cxn>
                    <a:cxn ang="0">
                      <a:pos x="T8" y="T9"/>
                    </a:cxn>
                  </a:cxnLst>
                  <a:rect l="0" t="0" r="r" b="b"/>
                  <a:pathLst>
                    <a:path w="248" h="293">
                      <a:moveTo>
                        <a:pt x="0" y="8"/>
                      </a:moveTo>
                      <a:lnTo>
                        <a:pt x="7" y="0"/>
                      </a:lnTo>
                      <a:lnTo>
                        <a:pt x="248" y="288"/>
                      </a:lnTo>
                      <a:lnTo>
                        <a:pt x="241" y="293"/>
                      </a:lnTo>
                      <a:lnTo>
                        <a:pt x="0" y="8"/>
                      </a:lnTo>
                      <a:close/>
                    </a:path>
                  </a:pathLst>
                </a:cu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3" name="Freeform 31"/>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 name="T8" fmla="*/ 7 w 109"/>
                    <a:gd name="T9" fmla="*/ 0 h 128"/>
                  </a:gdLst>
                  <a:ahLst/>
                  <a:cxnLst>
                    <a:cxn ang="0">
                      <a:pos x="T0" y="T1"/>
                    </a:cxn>
                    <a:cxn ang="0">
                      <a:pos x="T2" y="T3"/>
                    </a:cxn>
                    <a:cxn ang="0">
                      <a:pos x="T4" y="T5"/>
                    </a:cxn>
                    <a:cxn ang="0">
                      <a:pos x="T6" y="T7"/>
                    </a:cxn>
                    <a:cxn ang="0">
                      <a:pos x="T8" y="T9"/>
                    </a:cxn>
                  </a:cxnLst>
                  <a:rect l="0" t="0" r="r" b="b"/>
                  <a:pathLst>
                    <a:path w="109" h="128">
                      <a:moveTo>
                        <a:pt x="7" y="0"/>
                      </a:moveTo>
                      <a:lnTo>
                        <a:pt x="109" y="124"/>
                      </a:lnTo>
                      <a:lnTo>
                        <a:pt x="102" y="128"/>
                      </a:lnTo>
                      <a:lnTo>
                        <a:pt x="0" y="5"/>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4" name="Freeform 32"/>
                <p:cNvSpPr>
                  <a:spLocks/>
                </p:cNvSpPr>
                <p:nvPr/>
              </p:nvSpPr>
              <p:spPr bwMode="auto">
                <a:xfrm>
                  <a:off x="6276414" y="2850954"/>
                  <a:ext cx="173038" cy="203200"/>
                </a:xfrm>
                <a:custGeom>
                  <a:avLst/>
                  <a:gdLst>
                    <a:gd name="T0" fmla="*/ 7 w 109"/>
                    <a:gd name="T1" fmla="*/ 0 h 128"/>
                    <a:gd name="T2" fmla="*/ 109 w 109"/>
                    <a:gd name="T3" fmla="*/ 124 h 128"/>
                    <a:gd name="T4" fmla="*/ 102 w 109"/>
                    <a:gd name="T5" fmla="*/ 128 h 128"/>
                    <a:gd name="T6" fmla="*/ 0 w 109"/>
                    <a:gd name="T7" fmla="*/ 5 h 128"/>
                  </a:gdLst>
                  <a:ahLst/>
                  <a:cxnLst>
                    <a:cxn ang="0">
                      <a:pos x="T0" y="T1"/>
                    </a:cxn>
                    <a:cxn ang="0">
                      <a:pos x="T2" y="T3"/>
                    </a:cxn>
                    <a:cxn ang="0">
                      <a:pos x="T4" y="T5"/>
                    </a:cxn>
                    <a:cxn ang="0">
                      <a:pos x="T6" y="T7"/>
                    </a:cxn>
                  </a:cxnLst>
                  <a:rect l="0" t="0" r="r" b="b"/>
                  <a:pathLst>
                    <a:path w="109" h="128">
                      <a:moveTo>
                        <a:pt x="7" y="0"/>
                      </a:moveTo>
                      <a:lnTo>
                        <a:pt x="109" y="124"/>
                      </a:lnTo>
                      <a:lnTo>
                        <a:pt x="102" y="128"/>
                      </a:lnTo>
                      <a:lnTo>
                        <a:pt x="0" y="5"/>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5" name="Freeform 33"/>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 name="T8" fmla="*/ 105 w 110"/>
                    <a:gd name="T9" fmla="*/ 131 h 131"/>
                  </a:gdLst>
                  <a:ahLst/>
                  <a:cxnLst>
                    <a:cxn ang="0">
                      <a:pos x="T0" y="T1"/>
                    </a:cxn>
                    <a:cxn ang="0">
                      <a:pos x="T2" y="T3"/>
                    </a:cxn>
                    <a:cxn ang="0">
                      <a:pos x="T4" y="T5"/>
                    </a:cxn>
                    <a:cxn ang="0">
                      <a:pos x="T6" y="T7"/>
                    </a:cxn>
                    <a:cxn ang="0">
                      <a:pos x="T8" y="T9"/>
                    </a:cxn>
                  </a:cxnLst>
                  <a:rect l="0" t="0" r="r" b="b"/>
                  <a:pathLst>
                    <a:path w="110" h="131">
                      <a:moveTo>
                        <a:pt x="105" y="131"/>
                      </a:moveTo>
                      <a:lnTo>
                        <a:pt x="0" y="5"/>
                      </a:lnTo>
                      <a:lnTo>
                        <a:pt x="5" y="0"/>
                      </a:lnTo>
                      <a:lnTo>
                        <a:pt x="110" y="123"/>
                      </a:lnTo>
                      <a:lnTo>
                        <a:pt x="105" y="13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6" name="Freeform 34"/>
                <p:cNvSpPr>
                  <a:spLocks/>
                </p:cNvSpPr>
                <p:nvPr/>
              </p:nvSpPr>
              <p:spPr bwMode="auto">
                <a:xfrm>
                  <a:off x="6490727" y="3108129"/>
                  <a:ext cx="174625" cy="207963"/>
                </a:xfrm>
                <a:custGeom>
                  <a:avLst/>
                  <a:gdLst>
                    <a:gd name="T0" fmla="*/ 105 w 110"/>
                    <a:gd name="T1" fmla="*/ 131 h 131"/>
                    <a:gd name="T2" fmla="*/ 0 w 110"/>
                    <a:gd name="T3" fmla="*/ 5 h 131"/>
                    <a:gd name="T4" fmla="*/ 5 w 110"/>
                    <a:gd name="T5" fmla="*/ 0 h 131"/>
                    <a:gd name="T6" fmla="*/ 110 w 110"/>
                    <a:gd name="T7" fmla="*/ 123 h 131"/>
                  </a:gdLst>
                  <a:ahLst/>
                  <a:cxnLst>
                    <a:cxn ang="0">
                      <a:pos x="T0" y="T1"/>
                    </a:cxn>
                    <a:cxn ang="0">
                      <a:pos x="T2" y="T3"/>
                    </a:cxn>
                    <a:cxn ang="0">
                      <a:pos x="T4" y="T5"/>
                    </a:cxn>
                    <a:cxn ang="0">
                      <a:pos x="T6" y="T7"/>
                    </a:cxn>
                  </a:cxnLst>
                  <a:rect l="0" t="0" r="r" b="b"/>
                  <a:pathLst>
                    <a:path w="110" h="131">
                      <a:moveTo>
                        <a:pt x="105" y="131"/>
                      </a:moveTo>
                      <a:lnTo>
                        <a:pt x="0" y="5"/>
                      </a:lnTo>
                      <a:lnTo>
                        <a:pt x="5" y="0"/>
                      </a:lnTo>
                      <a:lnTo>
                        <a:pt x="110" y="123"/>
                      </a:lnTo>
                    </a:path>
                  </a:pathLst>
                </a:custGeom>
                <a:noFill/>
                <a:ln w="3175"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57" name="Freeform 35"/>
                <p:cNvSpPr>
                  <a:spLocks/>
                </p:cNvSpPr>
                <p:nvPr/>
              </p:nvSpPr>
              <p:spPr bwMode="auto">
                <a:xfrm>
                  <a:off x="7095564" y="1996879"/>
                  <a:ext cx="260350" cy="246063"/>
                </a:xfrm>
                <a:custGeom>
                  <a:avLst/>
                  <a:gdLst>
                    <a:gd name="T0" fmla="*/ 0 w 69"/>
                    <a:gd name="T1" fmla="*/ 41 h 65"/>
                    <a:gd name="T2" fmla="*/ 20 w 69"/>
                    <a:gd name="T3" fmla="*/ 65 h 65"/>
                    <a:gd name="T4" fmla="*/ 31 w 69"/>
                    <a:gd name="T5" fmla="*/ 56 h 65"/>
                    <a:gd name="T6" fmla="*/ 31 w 69"/>
                    <a:gd name="T7" fmla="*/ 55 h 65"/>
                    <a:gd name="T8" fmla="*/ 34 w 69"/>
                    <a:gd name="T9" fmla="*/ 32 h 65"/>
                    <a:gd name="T10" fmla="*/ 57 w 69"/>
                    <a:gd name="T11" fmla="*/ 33 h 65"/>
                    <a:gd name="T12" fmla="*/ 58 w 69"/>
                    <a:gd name="T13" fmla="*/ 34 h 65"/>
                    <a:gd name="T14" fmla="*/ 69 w 69"/>
                    <a:gd name="T15" fmla="*/ 24 h 65"/>
                    <a:gd name="T16" fmla="*/ 49 w 69"/>
                    <a:gd name="T17" fmla="*/ 0 h 65"/>
                    <a:gd name="T18" fmla="*/ 0 w 69"/>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5">
                      <a:moveTo>
                        <a:pt x="0" y="41"/>
                      </a:moveTo>
                      <a:cubicBezTo>
                        <a:pt x="20" y="65"/>
                        <a:pt x="20" y="65"/>
                        <a:pt x="20" y="65"/>
                      </a:cubicBezTo>
                      <a:cubicBezTo>
                        <a:pt x="31" y="56"/>
                        <a:pt x="31" y="56"/>
                        <a:pt x="31" y="56"/>
                      </a:cubicBezTo>
                      <a:cubicBezTo>
                        <a:pt x="31" y="55"/>
                        <a:pt x="31" y="55"/>
                        <a:pt x="31" y="55"/>
                      </a:cubicBezTo>
                      <a:cubicBezTo>
                        <a:pt x="25" y="48"/>
                        <a:pt x="26" y="38"/>
                        <a:pt x="34" y="32"/>
                      </a:cubicBezTo>
                      <a:cubicBezTo>
                        <a:pt x="41" y="25"/>
                        <a:pt x="52" y="26"/>
                        <a:pt x="57" y="33"/>
                      </a:cubicBezTo>
                      <a:cubicBezTo>
                        <a:pt x="57" y="33"/>
                        <a:pt x="58" y="33"/>
                        <a:pt x="58" y="34"/>
                      </a:cubicBezTo>
                      <a:cubicBezTo>
                        <a:pt x="69" y="24"/>
                        <a:pt x="69" y="24"/>
                        <a:pt x="69" y="24"/>
                      </a:cubicBezTo>
                      <a:cubicBezTo>
                        <a:pt x="49" y="0"/>
                        <a:pt x="49" y="0"/>
                        <a:pt x="49" y="0"/>
                      </a:cubicBezTo>
                      <a:lnTo>
                        <a:pt x="0" y="41"/>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8" name="Freeform 36"/>
                <p:cNvSpPr>
                  <a:spLocks noEditPoints="1"/>
                </p:cNvSpPr>
                <p:nvPr/>
              </p:nvSpPr>
              <p:spPr bwMode="auto">
                <a:xfrm>
                  <a:off x="6993964" y="1876229"/>
                  <a:ext cx="276225" cy="265113"/>
                </a:xfrm>
                <a:custGeom>
                  <a:avLst/>
                  <a:gdLst>
                    <a:gd name="T0" fmla="*/ 49 w 73"/>
                    <a:gd name="T1" fmla="*/ 0 h 70"/>
                    <a:gd name="T2" fmla="*/ 0 w 73"/>
                    <a:gd name="T3" fmla="*/ 41 h 70"/>
                    <a:gd name="T4" fmla="*/ 24 w 73"/>
                    <a:gd name="T5" fmla="*/ 70 h 70"/>
                    <a:gd name="T6" fmla="*/ 73 w 73"/>
                    <a:gd name="T7" fmla="*/ 28 h 70"/>
                    <a:gd name="T8" fmla="*/ 49 w 73"/>
                    <a:gd name="T9" fmla="*/ 0 h 70"/>
                    <a:gd name="T10" fmla="*/ 39 w 73"/>
                    <a:gd name="T11" fmla="*/ 38 h 70"/>
                    <a:gd name="T12" fmla="*/ 33 w 73"/>
                    <a:gd name="T13" fmla="*/ 55 h 70"/>
                    <a:gd name="T14" fmla="*/ 28 w 73"/>
                    <a:gd name="T15" fmla="*/ 52 h 70"/>
                    <a:gd name="T16" fmla="*/ 31 w 73"/>
                    <a:gd name="T17" fmla="*/ 28 h 70"/>
                    <a:gd name="T18" fmla="*/ 55 w 73"/>
                    <a:gd name="T19" fmla="*/ 29 h 70"/>
                    <a:gd name="T20" fmla="*/ 57 w 73"/>
                    <a:gd name="T21" fmla="*/ 35 h 70"/>
                    <a:gd name="T22" fmla="*/ 39 w 73"/>
                    <a:gd name="T2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49" y="0"/>
                      </a:moveTo>
                      <a:cubicBezTo>
                        <a:pt x="0" y="41"/>
                        <a:pt x="0" y="41"/>
                        <a:pt x="0" y="41"/>
                      </a:cubicBezTo>
                      <a:cubicBezTo>
                        <a:pt x="24" y="70"/>
                        <a:pt x="24" y="70"/>
                        <a:pt x="24" y="70"/>
                      </a:cubicBezTo>
                      <a:cubicBezTo>
                        <a:pt x="73" y="28"/>
                        <a:pt x="73" y="28"/>
                        <a:pt x="73" y="28"/>
                      </a:cubicBezTo>
                      <a:lnTo>
                        <a:pt x="49" y="0"/>
                      </a:lnTo>
                      <a:close/>
                      <a:moveTo>
                        <a:pt x="39" y="38"/>
                      </a:moveTo>
                      <a:cubicBezTo>
                        <a:pt x="33" y="42"/>
                        <a:pt x="31" y="49"/>
                        <a:pt x="33" y="55"/>
                      </a:cubicBezTo>
                      <a:cubicBezTo>
                        <a:pt x="31" y="55"/>
                        <a:pt x="29" y="53"/>
                        <a:pt x="28" y="52"/>
                      </a:cubicBezTo>
                      <a:cubicBezTo>
                        <a:pt x="22" y="45"/>
                        <a:pt x="24" y="34"/>
                        <a:pt x="31" y="28"/>
                      </a:cubicBezTo>
                      <a:cubicBezTo>
                        <a:pt x="38" y="22"/>
                        <a:pt x="49" y="23"/>
                        <a:pt x="55" y="29"/>
                      </a:cubicBezTo>
                      <a:cubicBezTo>
                        <a:pt x="56" y="31"/>
                        <a:pt x="57" y="33"/>
                        <a:pt x="57" y="35"/>
                      </a:cubicBezTo>
                      <a:cubicBezTo>
                        <a:pt x="52" y="32"/>
                        <a:pt x="44" y="33"/>
                        <a:pt x="39" y="38"/>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59" name="Freeform 37"/>
                <p:cNvSpPr>
                  <a:spLocks/>
                </p:cNvSpPr>
                <p:nvPr/>
              </p:nvSpPr>
              <p:spPr bwMode="auto">
                <a:xfrm>
                  <a:off x="7417827" y="2382641"/>
                  <a:ext cx="263525" cy="246063"/>
                </a:xfrm>
                <a:custGeom>
                  <a:avLst/>
                  <a:gdLst>
                    <a:gd name="T0" fmla="*/ 70 w 70"/>
                    <a:gd name="T1" fmla="*/ 24 h 65"/>
                    <a:gd name="T2" fmla="*/ 49 w 70"/>
                    <a:gd name="T3" fmla="*/ 0 h 65"/>
                    <a:gd name="T4" fmla="*/ 38 w 70"/>
                    <a:gd name="T5" fmla="*/ 9 h 65"/>
                    <a:gd name="T6" fmla="*/ 39 w 70"/>
                    <a:gd name="T7" fmla="*/ 10 h 65"/>
                    <a:gd name="T8" fmla="*/ 36 w 70"/>
                    <a:gd name="T9" fmla="*/ 33 h 65"/>
                    <a:gd name="T10" fmla="*/ 12 w 70"/>
                    <a:gd name="T11" fmla="*/ 32 h 65"/>
                    <a:gd name="T12" fmla="*/ 11 w 70"/>
                    <a:gd name="T13" fmla="*/ 31 h 65"/>
                    <a:gd name="T14" fmla="*/ 0 w 70"/>
                    <a:gd name="T15" fmla="*/ 41 h 65"/>
                    <a:gd name="T16" fmla="*/ 20 w 70"/>
                    <a:gd name="T17" fmla="*/ 65 h 65"/>
                    <a:gd name="T18" fmla="*/ 70 w 70"/>
                    <a:gd name="T19"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5">
                      <a:moveTo>
                        <a:pt x="70" y="24"/>
                      </a:moveTo>
                      <a:cubicBezTo>
                        <a:pt x="49" y="0"/>
                        <a:pt x="49" y="0"/>
                        <a:pt x="49" y="0"/>
                      </a:cubicBezTo>
                      <a:cubicBezTo>
                        <a:pt x="38" y="9"/>
                        <a:pt x="38" y="9"/>
                        <a:pt x="38" y="9"/>
                      </a:cubicBezTo>
                      <a:cubicBezTo>
                        <a:pt x="38" y="9"/>
                        <a:pt x="38" y="10"/>
                        <a:pt x="39" y="10"/>
                      </a:cubicBezTo>
                      <a:cubicBezTo>
                        <a:pt x="44" y="17"/>
                        <a:pt x="43" y="27"/>
                        <a:pt x="36" y="33"/>
                      </a:cubicBezTo>
                      <a:cubicBezTo>
                        <a:pt x="28" y="39"/>
                        <a:pt x="18" y="39"/>
                        <a:pt x="12" y="32"/>
                      </a:cubicBezTo>
                      <a:cubicBezTo>
                        <a:pt x="12" y="32"/>
                        <a:pt x="12" y="32"/>
                        <a:pt x="11" y="31"/>
                      </a:cubicBezTo>
                      <a:cubicBezTo>
                        <a:pt x="0" y="41"/>
                        <a:pt x="0" y="41"/>
                        <a:pt x="0" y="41"/>
                      </a:cubicBezTo>
                      <a:cubicBezTo>
                        <a:pt x="20" y="65"/>
                        <a:pt x="20" y="65"/>
                        <a:pt x="20" y="65"/>
                      </a:cubicBezTo>
                      <a:lnTo>
                        <a:pt x="70" y="24"/>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0" name="Freeform 38"/>
                <p:cNvSpPr>
                  <a:spLocks noEditPoints="1"/>
                </p:cNvSpPr>
                <p:nvPr/>
              </p:nvSpPr>
              <p:spPr bwMode="auto">
                <a:xfrm>
                  <a:off x="7503552" y="2484241"/>
                  <a:ext cx="276225" cy="265113"/>
                </a:xfrm>
                <a:custGeom>
                  <a:avLst/>
                  <a:gdLst>
                    <a:gd name="T0" fmla="*/ 50 w 73"/>
                    <a:gd name="T1" fmla="*/ 0 h 70"/>
                    <a:gd name="T2" fmla="*/ 0 w 73"/>
                    <a:gd name="T3" fmla="*/ 42 h 70"/>
                    <a:gd name="T4" fmla="*/ 24 w 73"/>
                    <a:gd name="T5" fmla="*/ 70 h 70"/>
                    <a:gd name="T6" fmla="*/ 73 w 73"/>
                    <a:gd name="T7" fmla="*/ 29 h 70"/>
                    <a:gd name="T8" fmla="*/ 50 w 73"/>
                    <a:gd name="T9" fmla="*/ 0 h 70"/>
                    <a:gd name="T10" fmla="*/ 42 w 73"/>
                    <a:gd name="T11" fmla="*/ 42 h 70"/>
                    <a:gd name="T12" fmla="*/ 19 w 73"/>
                    <a:gd name="T13" fmla="*/ 41 h 70"/>
                    <a:gd name="T14" fmla="*/ 16 w 73"/>
                    <a:gd name="T15" fmla="*/ 35 h 70"/>
                    <a:gd name="T16" fmla="*/ 34 w 73"/>
                    <a:gd name="T17" fmla="*/ 32 h 70"/>
                    <a:gd name="T18" fmla="*/ 40 w 73"/>
                    <a:gd name="T19" fmla="*/ 14 h 70"/>
                    <a:gd name="T20" fmla="*/ 45 w 73"/>
                    <a:gd name="T21" fmla="*/ 18 h 70"/>
                    <a:gd name="T22" fmla="*/ 42 w 73"/>
                    <a:gd name="T23"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0">
                      <a:moveTo>
                        <a:pt x="50" y="0"/>
                      </a:moveTo>
                      <a:cubicBezTo>
                        <a:pt x="0" y="42"/>
                        <a:pt x="0" y="42"/>
                        <a:pt x="0" y="42"/>
                      </a:cubicBezTo>
                      <a:cubicBezTo>
                        <a:pt x="24" y="70"/>
                        <a:pt x="24" y="70"/>
                        <a:pt x="24" y="70"/>
                      </a:cubicBezTo>
                      <a:cubicBezTo>
                        <a:pt x="73" y="29"/>
                        <a:pt x="73" y="29"/>
                        <a:pt x="73" y="29"/>
                      </a:cubicBezTo>
                      <a:lnTo>
                        <a:pt x="50" y="0"/>
                      </a:lnTo>
                      <a:close/>
                      <a:moveTo>
                        <a:pt x="42" y="42"/>
                      </a:moveTo>
                      <a:cubicBezTo>
                        <a:pt x="35" y="48"/>
                        <a:pt x="24" y="47"/>
                        <a:pt x="19" y="41"/>
                      </a:cubicBezTo>
                      <a:cubicBezTo>
                        <a:pt x="17" y="39"/>
                        <a:pt x="16" y="37"/>
                        <a:pt x="16" y="35"/>
                      </a:cubicBezTo>
                      <a:cubicBezTo>
                        <a:pt x="22" y="38"/>
                        <a:pt x="29" y="37"/>
                        <a:pt x="34" y="32"/>
                      </a:cubicBezTo>
                      <a:cubicBezTo>
                        <a:pt x="40" y="28"/>
                        <a:pt x="42" y="21"/>
                        <a:pt x="40" y="14"/>
                      </a:cubicBezTo>
                      <a:cubicBezTo>
                        <a:pt x="42" y="15"/>
                        <a:pt x="44" y="17"/>
                        <a:pt x="45" y="18"/>
                      </a:cubicBezTo>
                      <a:cubicBezTo>
                        <a:pt x="51" y="25"/>
                        <a:pt x="50" y="35"/>
                        <a:pt x="42" y="42"/>
                      </a:cubicBez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1" name="Freeform 39"/>
                <p:cNvSpPr>
                  <a:spLocks/>
                </p:cNvSpPr>
                <p:nvPr/>
              </p:nvSpPr>
              <p:spPr bwMode="auto">
                <a:xfrm>
                  <a:off x="6539939" y="2582666"/>
                  <a:ext cx="344488" cy="314325"/>
                </a:xfrm>
                <a:custGeom>
                  <a:avLst/>
                  <a:gdLst>
                    <a:gd name="T0" fmla="*/ 0 w 217"/>
                    <a:gd name="T1" fmla="*/ 145 h 198"/>
                    <a:gd name="T2" fmla="*/ 174 w 217"/>
                    <a:gd name="T3" fmla="*/ 0 h 198"/>
                    <a:gd name="T4" fmla="*/ 217 w 217"/>
                    <a:gd name="T5" fmla="*/ 52 h 198"/>
                    <a:gd name="T6" fmla="*/ 43 w 217"/>
                    <a:gd name="T7" fmla="*/ 198 h 198"/>
                    <a:gd name="T8" fmla="*/ 0 w 217"/>
                    <a:gd name="T9" fmla="*/ 145 h 198"/>
                  </a:gdLst>
                  <a:ahLst/>
                  <a:cxnLst>
                    <a:cxn ang="0">
                      <a:pos x="T0" y="T1"/>
                    </a:cxn>
                    <a:cxn ang="0">
                      <a:pos x="T2" y="T3"/>
                    </a:cxn>
                    <a:cxn ang="0">
                      <a:pos x="T4" y="T5"/>
                    </a:cxn>
                    <a:cxn ang="0">
                      <a:pos x="T6" y="T7"/>
                    </a:cxn>
                    <a:cxn ang="0">
                      <a:pos x="T8" y="T9"/>
                    </a:cxn>
                  </a:cxnLst>
                  <a:rect l="0" t="0" r="r" b="b"/>
                  <a:pathLst>
                    <a:path w="217" h="198">
                      <a:moveTo>
                        <a:pt x="0" y="145"/>
                      </a:moveTo>
                      <a:lnTo>
                        <a:pt x="174" y="0"/>
                      </a:lnTo>
                      <a:lnTo>
                        <a:pt x="217" y="52"/>
                      </a:lnTo>
                      <a:lnTo>
                        <a:pt x="43" y="198"/>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2" name="Freeform 40"/>
                <p:cNvSpPr>
                  <a:spLocks/>
                </p:cNvSpPr>
                <p:nvPr/>
              </p:nvSpPr>
              <p:spPr bwMode="auto">
                <a:xfrm>
                  <a:off x="6986027" y="2631879"/>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3" name="Freeform 41"/>
                <p:cNvSpPr>
                  <a:spLocks/>
                </p:cNvSpPr>
                <p:nvPr/>
              </p:nvSpPr>
              <p:spPr bwMode="auto">
                <a:xfrm>
                  <a:off x="6544702" y="3006529"/>
                  <a:ext cx="161925" cy="161925"/>
                </a:xfrm>
                <a:custGeom>
                  <a:avLst/>
                  <a:gdLst>
                    <a:gd name="T0" fmla="*/ 42 w 102"/>
                    <a:gd name="T1" fmla="*/ 102 h 102"/>
                    <a:gd name="T2" fmla="*/ 0 w 102"/>
                    <a:gd name="T3" fmla="*/ 50 h 102"/>
                    <a:gd name="T4" fmla="*/ 59 w 102"/>
                    <a:gd name="T5" fmla="*/ 0 h 102"/>
                    <a:gd name="T6" fmla="*/ 102 w 102"/>
                    <a:gd name="T7" fmla="*/ 50 h 102"/>
                    <a:gd name="T8" fmla="*/ 42 w 102"/>
                    <a:gd name="T9" fmla="*/ 102 h 102"/>
                  </a:gdLst>
                  <a:ahLst/>
                  <a:cxnLst>
                    <a:cxn ang="0">
                      <a:pos x="T0" y="T1"/>
                    </a:cxn>
                    <a:cxn ang="0">
                      <a:pos x="T2" y="T3"/>
                    </a:cxn>
                    <a:cxn ang="0">
                      <a:pos x="T4" y="T5"/>
                    </a:cxn>
                    <a:cxn ang="0">
                      <a:pos x="T6" y="T7"/>
                    </a:cxn>
                    <a:cxn ang="0">
                      <a:pos x="T8" y="T9"/>
                    </a:cxn>
                  </a:cxnLst>
                  <a:rect l="0" t="0" r="r" b="b"/>
                  <a:pathLst>
                    <a:path w="102" h="102">
                      <a:moveTo>
                        <a:pt x="42" y="102"/>
                      </a:moveTo>
                      <a:lnTo>
                        <a:pt x="0" y="50"/>
                      </a:lnTo>
                      <a:lnTo>
                        <a:pt x="59" y="0"/>
                      </a:lnTo>
                      <a:lnTo>
                        <a:pt x="102" y="50"/>
                      </a:lnTo>
                      <a:lnTo>
                        <a:pt x="42" y="10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4" name="Freeform 43"/>
                <p:cNvSpPr>
                  <a:spLocks/>
                </p:cNvSpPr>
                <p:nvPr/>
              </p:nvSpPr>
              <p:spPr bwMode="auto">
                <a:xfrm>
                  <a:off x="6849502" y="2473129"/>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5" name="Freeform 44"/>
                <p:cNvSpPr>
                  <a:spLocks/>
                </p:cNvSpPr>
                <p:nvPr/>
              </p:nvSpPr>
              <p:spPr bwMode="auto">
                <a:xfrm>
                  <a:off x="6408177" y="2843016"/>
                  <a:ext cx="166688" cy="163513"/>
                </a:xfrm>
                <a:custGeom>
                  <a:avLst/>
                  <a:gdLst>
                    <a:gd name="T0" fmla="*/ 0 w 105"/>
                    <a:gd name="T1" fmla="*/ 53 h 103"/>
                    <a:gd name="T2" fmla="*/ 59 w 105"/>
                    <a:gd name="T3" fmla="*/ 0 h 103"/>
                    <a:gd name="T4" fmla="*/ 105 w 105"/>
                    <a:gd name="T5" fmla="*/ 53 h 103"/>
                    <a:gd name="T6" fmla="*/ 45 w 105"/>
                    <a:gd name="T7" fmla="*/ 103 h 103"/>
                    <a:gd name="T8" fmla="*/ 0 w 105"/>
                    <a:gd name="T9" fmla="*/ 53 h 103"/>
                  </a:gdLst>
                  <a:ahLst/>
                  <a:cxnLst>
                    <a:cxn ang="0">
                      <a:pos x="T0" y="T1"/>
                    </a:cxn>
                    <a:cxn ang="0">
                      <a:pos x="T2" y="T3"/>
                    </a:cxn>
                    <a:cxn ang="0">
                      <a:pos x="T4" y="T5"/>
                    </a:cxn>
                    <a:cxn ang="0">
                      <a:pos x="T6" y="T7"/>
                    </a:cxn>
                    <a:cxn ang="0">
                      <a:pos x="T8" y="T9"/>
                    </a:cxn>
                  </a:cxnLst>
                  <a:rect l="0" t="0" r="r" b="b"/>
                  <a:pathLst>
                    <a:path w="105" h="103">
                      <a:moveTo>
                        <a:pt x="0" y="53"/>
                      </a:moveTo>
                      <a:lnTo>
                        <a:pt x="59" y="0"/>
                      </a:lnTo>
                      <a:lnTo>
                        <a:pt x="105" y="53"/>
                      </a:lnTo>
                      <a:lnTo>
                        <a:pt x="45" y="103"/>
                      </a:lnTo>
                      <a:lnTo>
                        <a:pt x="0" y="53"/>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6" name="Freeform 45"/>
                <p:cNvSpPr>
                  <a:spLocks/>
                </p:cNvSpPr>
                <p:nvPr/>
              </p:nvSpPr>
              <p:spPr bwMode="auto">
                <a:xfrm>
                  <a:off x="6673289" y="2741416"/>
                  <a:ext cx="347663" cy="312738"/>
                </a:xfrm>
                <a:custGeom>
                  <a:avLst/>
                  <a:gdLst>
                    <a:gd name="T0" fmla="*/ 0 w 219"/>
                    <a:gd name="T1" fmla="*/ 145 h 197"/>
                    <a:gd name="T2" fmla="*/ 173 w 219"/>
                    <a:gd name="T3" fmla="*/ 0 h 197"/>
                    <a:gd name="T4" fmla="*/ 219 w 219"/>
                    <a:gd name="T5" fmla="*/ 52 h 197"/>
                    <a:gd name="T6" fmla="*/ 45 w 219"/>
                    <a:gd name="T7" fmla="*/ 197 h 197"/>
                    <a:gd name="T8" fmla="*/ 0 w 219"/>
                    <a:gd name="T9" fmla="*/ 145 h 197"/>
                  </a:gdLst>
                  <a:ahLst/>
                  <a:cxnLst>
                    <a:cxn ang="0">
                      <a:pos x="T0" y="T1"/>
                    </a:cxn>
                    <a:cxn ang="0">
                      <a:pos x="T2" y="T3"/>
                    </a:cxn>
                    <a:cxn ang="0">
                      <a:pos x="T4" y="T5"/>
                    </a:cxn>
                    <a:cxn ang="0">
                      <a:pos x="T6" y="T7"/>
                    </a:cxn>
                    <a:cxn ang="0">
                      <a:pos x="T8" y="T9"/>
                    </a:cxn>
                  </a:cxnLst>
                  <a:rect l="0" t="0" r="r" b="b"/>
                  <a:pathLst>
                    <a:path w="219" h="197">
                      <a:moveTo>
                        <a:pt x="0" y="145"/>
                      </a:moveTo>
                      <a:lnTo>
                        <a:pt x="173" y="0"/>
                      </a:lnTo>
                      <a:lnTo>
                        <a:pt x="219" y="52"/>
                      </a:lnTo>
                      <a:lnTo>
                        <a:pt x="45" y="197"/>
                      </a:lnTo>
                      <a:lnTo>
                        <a:pt x="0" y="145"/>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67" name="Freeform 46"/>
                <p:cNvSpPr>
                  <a:spLocks/>
                </p:cNvSpPr>
                <p:nvPr/>
              </p:nvSpPr>
              <p:spPr bwMode="auto">
                <a:xfrm>
                  <a:off x="7144777" y="2281041"/>
                  <a:ext cx="41275" cy="52388"/>
                </a:xfrm>
                <a:custGeom>
                  <a:avLst/>
                  <a:gdLst>
                    <a:gd name="T0" fmla="*/ 17 w 26"/>
                    <a:gd name="T1" fmla="*/ 33 h 33"/>
                    <a:gd name="T2" fmla="*/ 0 w 26"/>
                    <a:gd name="T3" fmla="*/ 14 h 33"/>
                    <a:gd name="T4" fmla="*/ 19 w 26"/>
                    <a:gd name="T5" fmla="*/ 0 h 33"/>
                    <a:gd name="T6" fmla="*/ 26 w 26"/>
                    <a:gd name="T7" fmla="*/ 7 h 33"/>
                    <a:gd name="T8" fmla="*/ 14 w 26"/>
                    <a:gd name="T9" fmla="*/ 14 h 33"/>
                    <a:gd name="T10" fmla="*/ 24 w 26"/>
                    <a:gd name="T11" fmla="*/ 26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lnTo>
                        <a:pt x="0" y="14"/>
                      </a:lnTo>
                      <a:lnTo>
                        <a:pt x="19" y="0"/>
                      </a:lnTo>
                      <a:lnTo>
                        <a:pt x="26" y="7"/>
                      </a:lnTo>
                      <a:lnTo>
                        <a:pt x="14" y="14"/>
                      </a:lnTo>
                      <a:lnTo>
                        <a:pt x="24" y="26"/>
                      </a:lnTo>
                      <a:lnTo>
                        <a:pt x="1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8" name="Freeform 47"/>
                <p:cNvSpPr>
                  <a:spLocks noEditPoints="1"/>
                </p:cNvSpPr>
                <p:nvPr/>
              </p:nvSpPr>
              <p:spPr bwMode="auto">
                <a:xfrm>
                  <a:off x="7186052" y="2095304"/>
                  <a:ext cx="215900" cy="185738"/>
                </a:xfrm>
                <a:custGeom>
                  <a:avLst/>
                  <a:gdLst>
                    <a:gd name="T0" fmla="*/ 5 w 136"/>
                    <a:gd name="T1" fmla="*/ 117 h 117"/>
                    <a:gd name="T2" fmla="*/ 0 w 136"/>
                    <a:gd name="T3" fmla="*/ 110 h 117"/>
                    <a:gd name="T4" fmla="*/ 27 w 136"/>
                    <a:gd name="T5" fmla="*/ 86 h 117"/>
                    <a:gd name="T6" fmla="*/ 34 w 136"/>
                    <a:gd name="T7" fmla="*/ 95 h 117"/>
                    <a:gd name="T8" fmla="*/ 5 w 136"/>
                    <a:gd name="T9" fmla="*/ 117 h 117"/>
                    <a:gd name="T10" fmla="*/ 41 w 136"/>
                    <a:gd name="T11" fmla="*/ 88 h 117"/>
                    <a:gd name="T12" fmla="*/ 34 w 136"/>
                    <a:gd name="T13" fmla="*/ 81 h 117"/>
                    <a:gd name="T14" fmla="*/ 62 w 136"/>
                    <a:gd name="T15" fmla="*/ 57 h 117"/>
                    <a:gd name="T16" fmla="*/ 67 w 136"/>
                    <a:gd name="T17" fmla="*/ 64 h 117"/>
                    <a:gd name="T18" fmla="*/ 41 w 136"/>
                    <a:gd name="T19" fmla="*/ 88 h 117"/>
                    <a:gd name="T20" fmla="*/ 74 w 136"/>
                    <a:gd name="T21" fmla="*/ 60 h 117"/>
                    <a:gd name="T22" fmla="*/ 69 w 136"/>
                    <a:gd name="T23" fmla="*/ 53 h 117"/>
                    <a:gd name="T24" fmla="*/ 96 w 136"/>
                    <a:gd name="T25" fmla="*/ 29 h 117"/>
                    <a:gd name="T26" fmla="*/ 103 w 136"/>
                    <a:gd name="T27" fmla="*/ 36 h 117"/>
                    <a:gd name="T28" fmla="*/ 74 w 136"/>
                    <a:gd name="T29" fmla="*/ 60 h 117"/>
                    <a:gd name="T30" fmla="*/ 110 w 136"/>
                    <a:gd name="T31" fmla="*/ 31 h 117"/>
                    <a:gd name="T32" fmla="*/ 103 w 136"/>
                    <a:gd name="T33" fmla="*/ 24 h 117"/>
                    <a:gd name="T34" fmla="*/ 131 w 136"/>
                    <a:gd name="T35" fmla="*/ 0 h 117"/>
                    <a:gd name="T36" fmla="*/ 136 w 136"/>
                    <a:gd name="T37" fmla="*/ 7 h 117"/>
                    <a:gd name="T38" fmla="*/ 110 w 136"/>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7">
                      <a:moveTo>
                        <a:pt x="5" y="117"/>
                      </a:moveTo>
                      <a:lnTo>
                        <a:pt x="0" y="110"/>
                      </a:lnTo>
                      <a:lnTo>
                        <a:pt x="27" y="86"/>
                      </a:lnTo>
                      <a:lnTo>
                        <a:pt x="34" y="95"/>
                      </a:lnTo>
                      <a:lnTo>
                        <a:pt x="5" y="117"/>
                      </a:lnTo>
                      <a:close/>
                      <a:moveTo>
                        <a:pt x="41" y="88"/>
                      </a:moveTo>
                      <a:lnTo>
                        <a:pt x="34" y="81"/>
                      </a:lnTo>
                      <a:lnTo>
                        <a:pt x="62" y="57"/>
                      </a:lnTo>
                      <a:lnTo>
                        <a:pt x="67" y="64"/>
                      </a:lnTo>
                      <a:lnTo>
                        <a:pt x="41" y="88"/>
                      </a:lnTo>
                      <a:close/>
                      <a:moveTo>
                        <a:pt x="74" y="60"/>
                      </a:moveTo>
                      <a:lnTo>
                        <a:pt x="69" y="53"/>
                      </a:lnTo>
                      <a:lnTo>
                        <a:pt x="96" y="29"/>
                      </a:lnTo>
                      <a:lnTo>
                        <a:pt x="103" y="36"/>
                      </a:lnTo>
                      <a:lnTo>
                        <a:pt x="74" y="60"/>
                      </a:lnTo>
                      <a:close/>
                      <a:moveTo>
                        <a:pt x="110" y="31"/>
                      </a:moveTo>
                      <a:lnTo>
                        <a:pt x="103" y="24"/>
                      </a:lnTo>
                      <a:lnTo>
                        <a:pt x="131" y="0"/>
                      </a:lnTo>
                      <a:lnTo>
                        <a:pt x="136"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69" name="Freeform 48"/>
                <p:cNvSpPr>
                  <a:spLocks/>
                </p:cNvSpPr>
                <p:nvPr/>
              </p:nvSpPr>
              <p:spPr bwMode="auto">
                <a:xfrm>
                  <a:off x="7401952" y="2061966"/>
                  <a:ext cx="57150" cy="41275"/>
                </a:xfrm>
                <a:custGeom>
                  <a:avLst/>
                  <a:gdLst>
                    <a:gd name="T0" fmla="*/ 26 w 36"/>
                    <a:gd name="T1" fmla="*/ 26 h 26"/>
                    <a:gd name="T2" fmla="*/ 19 w 36"/>
                    <a:gd name="T3" fmla="*/ 14 h 26"/>
                    <a:gd name="T4" fmla="*/ 7 w 36"/>
                    <a:gd name="T5" fmla="*/ 24 h 26"/>
                    <a:gd name="T6" fmla="*/ 0 w 36"/>
                    <a:gd name="T7" fmla="*/ 17 h 26"/>
                    <a:gd name="T8" fmla="*/ 19 w 36"/>
                    <a:gd name="T9" fmla="*/ 0 h 26"/>
                    <a:gd name="T10" fmla="*/ 36 w 36"/>
                    <a:gd name="T11" fmla="*/ 19 h 26"/>
                    <a:gd name="T12" fmla="*/ 26 w 3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26" y="26"/>
                      </a:moveTo>
                      <a:lnTo>
                        <a:pt x="19" y="14"/>
                      </a:lnTo>
                      <a:lnTo>
                        <a:pt x="7" y="24"/>
                      </a:lnTo>
                      <a:lnTo>
                        <a:pt x="0" y="17"/>
                      </a:lnTo>
                      <a:lnTo>
                        <a:pt x="19" y="0"/>
                      </a:lnTo>
                      <a:lnTo>
                        <a:pt x="36"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0" name="Freeform 49"/>
                <p:cNvSpPr>
                  <a:spLocks/>
                </p:cNvSpPr>
                <p:nvPr/>
              </p:nvSpPr>
              <p:spPr bwMode="auto">
                <a:xfrm>
                  <a:off x="7451164" y="2100066"/>
                  <a:ext cx="30163" cy="33338"/>
                </a:xfrm>
                <a:custGeom>
                  <a:avLst/>
                  <a:gdLst>
                    <a:gd name="T0" fmla="*/ 12 w 19"/>
                    <a:gd name="T1" fmla="*/ 21 h 21"/>
                    <a:gd name="T2" fmla="*/ 0 w 19"/>
                    <a:gd name="T3" fmla="*/ 4 h 21"/>
                    <a:gd name="T4" fmla="*/ 7 w 19"/>
                    <a:gd name="T5" fmla="*/ 0 h 21"/>
                    <a:gd name="T6" fmla="*/ 19 w 19"/>
                    <a:gd name="T7" fmla="*/ 14 h 21"/>
                    <a:gd name="T8" fmla="*/ 12 w 19"/>
                    <a:gd name="T9" fmla="*/ 21 h 21"/>
                  </a:gdLst>
                  <a:ahLst/>
                  <a:cxnLst>
                    <a:cxn ang="0">
                      <a:pos x="T0" y="T1"/>
                    </a:cxn>
                    <a:cxn ang="0">
                      <a:pos x="T2" y="T3"/>
                    </a:cxn>
                    <a:cxn ang="0">
                      <a:pos x="T4" y="T5"/>
                    </a:cxn>
                    <a:cxn ang="0">
                      <a:pos x="T6" y="T7"/>
                    </a:cxn>
                    <a:cxn ang="0">
                      <a:pos x="T8" y="T9"/>
                    </a:cxn>
                  </a:cxnLst>
                  <a:rect l="0" t="0" r="r" b="b"/>
                  <a:pathLst>
                    <a:path w="19" h="21">
                      <a:moveTo>
                        <a:pt x="12" y="21"/>
                      </a:moveTo>
                      <a:lnTo>
                        <a:pt x="0" y="4"/>
                      </a:lnTo>
                      <a:lnTo>
                        <a:pt x="7" y="0"/>
                      </a:lnTo>
                      <a:lnTo>
                        <a:pt x="19" y="14"/>
                      </a:lnTo>
                      <a:lnTo>
                        <a:pt x="12"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1" name="Freeform 50"/>
                <p:cNvSpPr>
                  <a:spLocks/>
                </p:cNvSpPr>
                <p:nvPr/>
              </p:nvSpPr>
              <p:spPr bwMode="auto">
                <a:xfrm>
                  <a:off x="7473389" y="2130229"/>
                  <a:ext cx="38100" cy="52388"/>
                </a:xfrm>
                <a:custGeom>
                  <a:avLst/>
                  <a:gdLst>
                    <a:gd name="T0" fmla="*/ 5 w 24"/>
                    <a:gd name="T1" fmla="*/ 33 h 33"/>
                    <a:gd name="T2" fmla="*/ 0 w 24"/>
                    <a:gd name="T3" fmla="*/ 26 h 33"/>
                    <a:gd name="T4" fmla="*/ 10 w 24"/>
                    <a:gd name="T5" fmla="*/ 16 h 33"/>
                    <a:gd name="T6" fmla="*/ 3 w 24"/>
                    <a:gd name="T7" fmla="*/ 4 h 33"/>
                    <a:gd name="T8" fmla="*/ 10 w 24"/>
                    <a:gd name="T9" fmla="*/ 0 h 33"/>
                    <a:gd name="T10" fmla="*/ 24 w 24"/>
                    <a:gd name="T11" fmla="*/ 16 h 33"/>
                    <a:gd name="T12" fmla="*/ 5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5" y="33"/>
                      </a:moveTo>
                      <a:lnTo>
                        <a:pt x="0" y="26"/>
                      </a:lnTo>
                      <a:lnTo>
                        <a:pt x="10" y="16"/>
                      </a:lnTo>
                      <a:lnTo>
                        <a:pt x="3" y="4"/>
                      </a:lnTo>
                      <a:lnTo>
                        <a:pt x="10" y="0"/>
                      </a:lnTo>
                      <a:lnTo>
                        <a:pt x="24" y="16"/>
                      </a:lnTo>
                      <a:lnTo>
                        <a:pt x="5"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2" name="Freeform 51"/>
                <p:cNvSpPr>
                  <a:spLocks noEditPoints="1"/>
                </p:cNvSpPr>
                <p:nvPr/>
              </p:nvSpPr>
              <p:spPr bwMode="auto">
                <a:xfrm>
                  <a:off x="7254314" y="2179441"/>
                  <a:ext cx="219075" cy="184150"/>
                </a:xfrm>
                <a:custGeom>
                  <a:avLst/>
                  <a:gdLst>
                    <a:gd name="T0" fmla="*/ 7 w 138"/>
                    <a:gd name="T1" fmla="*/ 116 h 116"/>
                    <a:gd name="T2" fmla="*/ 0 w 138"/>
                    <a:gd name="T3" fmla="*/ 109 h 116"/>
                    <a:gd name="T4" fmla="*/ 29 w 138"/>
                    <a:gd name="T5" fmla="*/ 85 h 116"/>
                    <a:gd name="T6" fmla="*/ 33 w 138"/>
                    <a:gd name="T7" fmla="*/ 92 h 116"/>
                    <a:gd name="T8" fmla="*/ 7 w 138"/>
                    <a:gd name="T9" fmla="*/ 116 h 116"/>
                    <a:gd name="T10" fmla="*/ 41 w 138"/>
                    <a:gd name="T11" fmla="*/ 88 h 116"/>
                    <a:gd name="T12" fmla="*/ 36 w 138"/>
                    <a:gd name="T13" fmla="*/ 80 h 116"/>
                    <a:gd name="T14" fmla="*/ 62 w 138"/>
                    <a:gd name="T15" fmla="*/ 57 h 116"/>
                    <a:gd name="T16" fmla="*/ 69 w 138"/>
                    <a:gd name="T17" fmla="*/ 64 h 116"/>
                    <a:gd name="T18" fmla="*/ 41 w 138"/>
                    <a:gd name="T19" fmla="*/ 88 h 116"/>
                    <a:gd name="T20" fmla="*/ 76 w 138"/>
                    <a:gd name="T21" fmla="*/ 59 h 116"/>
                    <a:gd name="T22" fmla="*/ 69 w 138"/>
                    <a:gd name="T23" fmla="*/ 52 h 116"/>
                    <a:gd name="T24" fmla="*/ 98 w 138"/>
                    <a:gd name="T25" fmla="*/ 28 h 116"/>
                    <a:gd name="T26" fmla="*/ 103 w 138"/>
                    <a:gd name="T27" fmla="*/ 35 h 116"/>
                    <a:gd name="T28" fmla="*/ 76 w 138"/>
                    <a:gd name="T29" fmla="*/ 59 h 116"/>
                    <a:gd name="T30" fmla="*/ 110 w 138"/>
                    <a:gd name="T31" fmla="*/ 31 h 116"/>
                    <a:gd name="T32" fmla="*/ 103 w 138"/>
                    <a:gd name="T33" fmla="*/ 23 h 116"/>
                    <a:gd name="T34" fmla="*/ 131 w 138"/>
                    <a:gd name="T35" fmla="*/ 0 h 116"/>
                    <a:gd name="T36" fmla="*/ 138 w 138"/>
                    <a:gd name="T37" fmla="*/ 7 h 116"/>
                    <a:gd name="T38" fmla="*/ 110 w 138"/>
                    <a:gd name="T39"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6">
                      <a:moveTo>
                        <a:pt x="7" y="116"/>
                      </a:moveTo>
                      <a:lnTo>
                        <a:pt x="0" y="109"/>
                      </a:lnTo>
                      <a:lnTo>
                        <a:pt x="29" y="85"/>
                      </a:lnTo>
                      <a:lnTo>
                        <a:pt x="33" y="92"/>
                      </a:lnTo>
                      <a:lnTo>
                        <a:pt x="7" y="116"/>
                      </a:lnTo>
                      <a:close/>
                      <a:moveTo>
                        <a:pt x="41" y="88"/>
                      </a:moveTo>
                      <a:lnTo>
                        <a:pt x="36" y="80"/>
                      </a:lnTo>
                      <a:lnTo>
                        <a:pt x="62" y="57"/>
                      </a:lnTo>
                      <a:lnTo>
                        <a:pt x="69" y="64"/>
                      </a:lnTo>
                      <a:lnTo>
                        <a:pt x="41" y="88"/>
                      </a:lnTo>
                      <a:close/>
                      <a:moveTo>
                        <a:pt x="76" y="59"/>
                      </a:moveTo>
                      <a:lnTo>
                        <a:pt x="69" y="52"/>
                      </a:lnTo>
                      <a:lnTo>
                        <a:pt x="98" y="28"/>
                      </a:lnTo>
                      <a:lnTo>
                        <a:pt x="103" y="35"/>
                      </a:lnTo>
                      <a:lnTo>
                        <a:pt x="76" y="59"/>
                      </a:lnTo>
                      <a:close/>
                      <a:moveTo>
                        <a:pt x="110" y="31"/>
                      </a:moveTo>
                      <a:lnTo>
                        <a:pt x="103" y="23"/>
                      </a:lnTo>
                      <a:lnTo>
                        <a:pt x="131" y="0"/>
                      </a:lnTo>
                      <a:lnTo>
                        <a:pt x="138" y="7"/>
                      </a:lnTo>
                      <a:lnTo>
                        <a:pt x="110"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3" name="Freeform 52"/>
                <p:cNvSpPr>
                  <a:spLocks/>
                </p:cNvSpPr>
                <p:nvPr/>
              </p:nvSpPr>
              <p:spPr bwMode="auto">
                <a:xfrm>
                  <a:off x="7201927" y="2360416"/>
                  <a:ext cx="52388" cy="38100"/>
                </a:xfrm>
                <a:custGeom>
                  <a:avLst/>
                  <a:gdLst>
                    <a:gd name="T0" fmla="*/ 14 w 33"/>
                    <a:gd name="T1" fmla="*/ 24 h 24"/>
                    <a:gd name="T2" fmla="*/ 0 w 33"/>
                    <a:gd name="T3" fmla="*/ 5 h 24"/>
                    <a:gd name="T4" fmla="*/ 7 w 33"/>
                    <a:gd name="T5" fmla="*/ 0 h 24"/>
                    <a:gd name="T6" fmla="*/ 17 w 33"/>
                    <a:gd name="T7" fmla="*/ 9 h 24"/>
                    <a:gd name="T8" fmla="*/ 26 w 33"/>
                    <a:gd name="T9" fmla="*/ 0 h 24"/>
                    <a:gd name="T10" fmla="*/ 33 w 33"/>
                    <a:gd name="T11" fmla="*/ 9 h 24"/>
                    <a:gd name="T12" fmla="*/ 14 w 33"/>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14" y="24"/>
                      </a:moveTo>
                      <a:lnTo>
                        <a:pt x="0" y="5"/>
                      </a:lnTo>
                      <a:lnTo>
                        <a:pt x="7" y="0"/>
                      </a:lnTo>
                      <a:lnTo>
                        <a:pt x="17" y="9"/>
                      </a:lnTo>
                      <a:lnTo>
                        <a:pt x="26" y="0"/>
                      </a:lnTo>
                      <a:lnTo>
                        <a:pt x="33" y="9"/>
                      </a:lnTo>
                      <a:lnTo>
                        <a:pt x="14" y="2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4" name="Freeform 53"/>
                <p:cNvSpPr>
                  <a:spLocks/>
                </p:cNvSpPr>
                <p:nvPr/>
              </p:nvSpPr>
              <p:spPr bwMode="auto">
                <a:xfrm>
                  <a:off x="7174939" y="2330254"/>
                  <a:ext cx="34925" cy="33338"/>
                </a:xfrm>
                <a:custGeom>
                  <a:avLst/>
                  <a:gdLst>
                    <a:gd name="T0" fmla="*/ 14 w 22"/>
                    <a:gd name="T1" fmla="*/ 21 h 21"/>
                    <a:gd name="T2" fmla="*/ 0 w 22"/>
                    <a:gd name="T3" fmla="*/ 5 h 21"/>
                    <a:gd name="T4" fmla="*/ 7 w 22"/>
                    <a:gd name="T5" fmla="*/ 0 h 21"/>
                    <a:gd name="T6" fmla="*/ 22 w 22"/>
                    <a:gd name="T7" fmla="*/ 14 h 21"/>
                    <a:gd name="T8" fmla="*/ 14 w 22"/>
                    <a:gd name="T9" fmla="*/ 21 h 21"/>
                  </a:gdLst>
                  <a:ahLst/>
                  <a:cxnLst>
                    <a:cxn ang="0">
                      <a:pos x="T0" y="T1"/>
                    </a:cxn>
                    <a:cxn ang="0">
                      <a:pos x="T2" y="T3"/>
                    </a:cxn>
                    <a:cxn ang="0">
                      <a:pos x="T4" y="T5"/>
                    </a:cxn>
                    <a:cxn ang="0">
                      <a:pos x="T6" y="T7"/>
                    </a:cxn>
                    <a:cxn ang="0">
                      <a:pos x="T8" y="T9"/>
                    </a:cxn>
                  </a:cxnLst>
                  <a:rect l="0" t="0" r="r" b="b"/>
                  <a:pathLst>
                    <a:path w="22" h="21">
                      <a:moveTo>
                        <a:pt x="14" y="21"/>
                      </a:moveTo>
                      <a:lnTo>
                        <a:pt x="0" y="5"/>
                      </a:lnTo>
                      <a:lnTo>
                        <a:pt x="7" y="0"/>
                      </a:lnTo>
                      <a:lnTo>
                        <a:pt x="22" y="14"/>
                      </a:lnTo>
                      <a:lnTo>
                        <a:pt x="14"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75" name="Freeform 54"/>
                <p:cNvSpPr>
                  <a:spLocks/>
                </p:cNvSpPr>
                <p:nvPr/>
              </p:nvSpPr>
              <p:spPr bwMode="auto">
                <a:xfrm>
                  <a:off x="7160652" y="2492179"/>
                  <a:ext cx="161925" cy="161925"/>
                </a:xfrm>
                <a:custGeom>
                  <a:avLst/>
                  <a:gdLst>
                    <a:gd name="T0" fmla="*/ 0 w 102"/>
                    <a:gd name="T1" fmla="*/ 52 h 102"/>
                    <a:gd name="T2" fmla="*/ 59 w 102"/>
                    <a:gd name="T3" fmla="*/ 0 h 102"/>
                    <a:gd name="T4" fmla="*/ 102 w 102"/>
                    <a:gd name="T5" fmla="*/ 52 h 102"/>
                    <a:gd name="T6" fmla="*/ 43 w 102"/>
                    <a:gd name="T7" fmla="*/ 102 h 102"/>
                    <a:gd name="T8" fmla="*/ 0 w 102"/>
                    <a:gd name="T9" fmla="*/ 52 h 102"/>
                  </a:gdLst>
                  <a:ahLst/>
                  <a:cxnLst>
                    <a:cxn ang="0">
                      <a:pos x="T0" y="T1"/>
                    </a:cxn>
                    <a:cxn ang="0">
                      <a:pos x="T2" y="T3"/>
                    </a:cxn>
                    <a:cxn ang="0">
                      <a:pos x="T4" y="T5"/>
                    </a:cxn>
                    <a:cxn ang="0">
                      <a:pos x="T6" y="T7"/>
                    </a:cxn>
                    <a:cxn ang="0">
                      <a:pos x="T8" y="T9"/>
                    </a:cxn>
                  </a:cxnLst>
                  <a:rect l="0" t="0" r="r" b="b"/>
                  <a:pathLst>
                    <a:path w="102" h="102">
                      <a:moveTo>
                        <a:pt x="0" y="52"/>
                      </a:moveTo>
                      <a:lnTo>
                        <a:pt x="59" y="0"/>
                      </a:lnTo>
                      <a:lnTo>
                        <a:pt x="102" y="52"/>
                      </a:lnTo>
                      <a:lnTo>
                        <a:pt x="43" y="102"/>
                      </a:lnTo>
                      <a:lnTo>
                        <a:pt x="0" y="52"/>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6" name="Freeform 55"/>
                <p:cNvSpPr>
                  <a:spLocks/>
                </p:cNvSpPr>
                <p:nvPr/>
              </p:nvSpPr>
              <p:spPr bwMode="auto">
                <a:xfrm>
                  <a:off x="7465452" y="1963541"/>
                  <a:ext cx="166688" cy="161925"/>
                </a:xfrm>
                <a:custGeom>
                  <a:avLst/>
                  <a:gdLst>
                    <a:gd name="T0" fmla="*/ 0 w 105"/>
                    <a:gd name="T1" fmla="*/ 50 h 102"/>
                    <a:gd name="T2" fmla="*/ 62 w 105"/>
                    <a:gd name="T3" fmla="*/ 0 h 102"/>
                    <a:gd name="T4" fmla="*/ 105 w 105"/>
                    <a:gd name="T5" fmla="*/ 52 h 102"/>
                    <a:gd name="T6" fmla="*/ 46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6"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7" name="Freeform 56"/>
                <p:cNvSpPr>
                  <a:spLocks/>
                </p:cNvSpPr>
                <p:nvPr/>
              </p:nvSpPr>
              <p:spPr bwMode="auto">
                <a:xfrm>
                  <a:off x="7601977" y="2122291"/>
                  <a:ext cx="163513" cy="161925"/>
                </a:xfrm>
                <a:custGeom>
                  <a:avLst/>
                  <a:gdLst>
                    <a:gd name="T0" fmla="*/ 0 w 103"/>
                    <a:gd name="T1" fmla="*/ 50 h 102"/>
                    <a:gd name="T2" fmla="*/ 60 w 103"/>
                    <a:gd name="T3" fmla="*/ 0 h 102"/>
                    <a:gd name="T4" fmla="*/ 103 w 103"/>
                    <a:gd name="T5" fmla="*/ 52 h 102"/>
                    <a:gd name="T6" fmla="*/ 43 w 103"/>
                    <a:gd name="T7" fmla="*/ 102 h 102"/>
                    <a:gd name="T8" fmla="*/ 0 w 103"/>
                    <a:gd name="T9" fmla="*/ 50 h 102"/>
                  </a:gdLst>
                  <a:ahLst/>
                  <a:cxnLst>
                    <a:cxn ang="0">
                      <a:pos x="T0" y="T1"/>
                    </a:cxn>
                    <a:cxn ang="0">
                      <a:pos x="T2" y="T3"/>
                    </a:cxn>
                    <a:cxn ang="0">
                      <a:pos x="T4" y="T5"/>
                    </a:cxn>
                    <a:cxn ang="0">
                      <a:pos x="T6" y="T7"/>
                    </a:cxn>
                    <a:cxn ang="0">
                      <a:pos x="T8" y="T9"/>
                    </a:cxn>
                  </a:cxnLst>
                  <a:rect l="0" t="0" r="r" b="b"/>
                  <a:pathLst>
                    <a:path w="103" h="102">
                      <a:moveTo>
                        <a:pt x="0" y="50"/>
                      </a:moveTo>
                      <a:lnTo>
                        <a:pt x="60" y="0"/>
                      </a:lnTo>
                      <a:lnTo>
                        <a:pt x="103" y="52"/>
                      </a:lnTo>
                      <a:lnTo>
                        <a:pt x="43"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8" name="Freeform 57"/>
                <p:cNvSpPr>
                  <a:spLocks/>
                </p:cNvSpPr>
                <p:nvPr/>
              </p:nvSpPr>
              <p:spPr bwMode="auto">
                <a:xfrm>
                  <a:off x="7024127" y="2333429"/>
                  <a:ext cx="166688" cy="161925"/>
                </a:xfrm>
                <a:custGeom>
                  <a:avLst/>
                  <a:gdLst>
                    <a:gd name="T0" fmla="*/ 0 w 105"/>
                    <a:gd name="T1" fmla="*/ 50 h 102"/>
                    <a:gd name="T2" fmla="*/ 62 w 105"/>
                    <a:gd name="T3" fmla="*/ 0 h 102"/>
                    <a:gd name="T4" fmla="*/ 105 w 105"/>
                    <a:gd name="T5" fmla="*/ 52 h 102"/>
                    <a:gd name="T6" fmla="*/ 45 w 105"/>
                    <a:gd name="T7" fmla="*/ 102 h 102"/>
                    <a:gd name="T8" fmla="*/ 0 w 105"/>
                    <a:gd name="T9" fmla="*/ 50 h 102"/>
                  </a:gdLst>
                  <a:ahLst/>
                  <a:cxnLst>
                    <a:cxn ang="0">
                      <a:pos x="T0" y="T1"/>
                    </a:cxn>
                    <a:cxn ang="0">
                      <a:pos x="T2" y="T3"/>
                    </a:cxn>
                    <a:cxn ang="0">
                      <a:pos x="T4" y="T5"/>
                    </a:cxn>
                    <a:cxn ang="0">
                      <a:pos x="T6" y="T7"/>
                    </a:cxn>
                    <a:cxn ang="0">
                      <a:pos x="T8" y="T9"/>
                    </a:cxn>
                  </a:cxnLst>
                  <a:rect l="0" t="0" r="r" b="b"/>
                  <a:pathLst>
                    <a:path w="105" h="102">
                      <a:moveTo>
                        <a:pt x="0" y="50"/>
                      </a:moveTo>
                      <a:lnTo>
                        <a:pt x="62" y="0"/>
                      </a:lnTo>
                      <a:lnTo>
                        <a:pt x="105" y="52"/>
                      </a:lnTo>
                      <a:lnTo>
                        <a:pt x="45" y="102"/>
                      </a:lnTo>
                      <a:lnTo>
                        <a:pt x="0" y="50"/>
                      </a:lnTo>
                      <a:close/>
                    </a:path>
                  </a:pathLst>
                </a:cu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79" name="Freeform 58"/>
                <p:cNvSpPr>
                  <a:spLocks/>
                </p:cNvSpPr>
                <p:nvPr/>
              </p:nvSpPr>
              <p:spPr bwMode="auto">
                <a:xfrm>
                  <a:off x="7281302" y="2439791"/>
                  <a:ext cx="38100" cy="52388"/>
                </a:xfrm>
                <a:custGeom>
                  <a:avLst/>
                  <a:gdLst>
                    <a:gd name="T0" fmla="*/ 14 w 24"/>
                    <a:gd name="T1" fmla="*/ 33 h 33"/>
                    <a:gd name="T2" fmla="*/ 0 w 24"/>
                    <a:gd name="T3" fmla="*/ 14 h 33"/>
                    <a:gd name="T4" fmla="*/ 16 w 24"/>
                    <a:gd name="T5" fmla="*/ 0 h 33"/>
                    <a:gd name="T6" fmla="*/ 24 w 24"/>
                    <a:gd name="T7" fmla="*/ 7 h 33"/>
                    <a:gd name="T8" fmla="*/ 12 w 24"/>
                    <a:gd name="T9" fmla="*/ 16 h 33"/>
                    <a:gd name="T10" fmla="*/ 21 w 24"/>
                    <a:gd name="T11" fmla="*/ 26 h 33"/>
                    <a:gd name="T12" fmla="*/ 14 w 2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14" y="33"/>
                      </a:moveTo>
                      <a:lnTo>
                        <a:pt x="0" y="14"/>
                      </a:lnTo>
                      <a:lnTo>
                        <a:pt x="16" y="0"/>
                      </a:lnTo>
                      <a:lnTo>
                        <a:pt x="24" y="7"/>
                      </a:lnTo>
                      <a:lnTo>
                        <a:pt x="12" y="16"/>
                      </a:lnTo>
                      <a:lnTo>
                        <a:pt x="21" y="26"/>
                      </a:lnTo>
                      <a:lnTo>
                        <a:pt x="14"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0" name="Freeform 59"/>
                <p:cNvSpPr>
                  <a:spLocks noEditPoints="1"/>
                </p:cNvSpPr>
                <p:nvPr/>
              </p:nvSpPr>
              <p:spPr bwMode="auto">
                <a:xfrm>
                  <a:off x="7319402" y="2254054"/>
                  <a:ext cx="219075" cy="185738"/>
                </a:xfrm>
                <a:custGeom>
                  <a:avLst/>
                  <a:gdLst>
                    <a:gd name="T0" fmla="*/ 7 w 138"/>
                    <a:gd name="T1" fmla="*/ 117 h 117"/>
                    <a:gd name="T2" fmla="*/ 0 w 138"/>
                    <a:gd name="T3" fmla="*/ 110 h 117"/>
                    <a:gd name="T4" fmla="*/ 28 w 138"/>
                    <a:gd name="T5" fmla="*/ 88 h 117"/>
                    <a:gd name="T6" fmla="*/ 33 w 138"/>
                    <a:gd name="T7" fmla="*/ 95 h 117"/>
                    <a:gd name="T8" fmla="*/ 7 w 138"/>
                    <a:gd name="T9" fmla="*/ 117 h 117"/>
                    <a:gd name="T10" fmla="*/ 40 w 138"/>
                    <a:gd name="T11" fmla="*/ 88 h 117"/>
                    <a:gd name="T12" fmla="*/ 35 w 138"/>
                    <a:gd name="T13" fmla="*/ 81 h 117"/>
                    <a:gd name="T14" fmla="*/ 62 w 138"/>
                    <a:gd name="T15" fmla="*/ 57 h 117"/>
                    <a:gd name="T16" fmla="*/ 69 w 138"/>
                    <a:gd name="T17" fmla="*/ 67 h 117"/>
                    <a:gd name="T18" fmla="*/ 40 w 138"/>
                    <a:gd name="T19" fmla="*/ 88 h 117"/>
                    <a:gd name="T20" fmla="*/ 76 w 138"/>
                    <a:gd name="T21" fmla="*/ 60 h 117"/>
                    <a:gd name="T22" fmla="*/ 69 w 138"/>
                    <a:gd name="T23" fmla="*/ 53 h 117"/>
                    <a:gd name="T24" fmla="*/ 97 w 138"/>
                    <a:gd name="T25" fmla="*/ 29 h 117"/>
                    <a:gd name="T26" fmla="*/ 102 w 138"/>
                    <a:gd name="T27" fmla="*/ 36 h 117"/>
                    <a:gd name="T28" fmla="*/ 76 w 138"/>
                    <a:gd name="T29" fmla="*/ 60 h 117"/>
                    <a:gd name="T30" fmla="*/ 109 w 138"/>
                    <a:gd name="T31" fmla="*/ 31 h 117"/>
                    <a:gd name="T32" fmla="*/ 102 w 138"/>
                    <a:gd name="T33" fmla="*/ 24 h 117"/>
                    <a:gd name="T34" fmla="*/ 131 w 138"/>
                    <a:gd name="T35" fmla="*/ 0 h 117"/>
                    <a:gd name="T36" fmla="*/ 138 w 138"/>
                    <a:gd name="T37" fmla="*/ 7 h 117"/>
                    <a:gd name="T38" fmla="*/ 109 w 138"/>
                    <a:gd name="T39" fmla="*/ 3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7" y="117"/>
                      </a:moveTo>
                      <a:lnTo>
                        <a:pt x="0" y="110"/>
                      </a:lnTo>
                      <a:lnTo>
                        <a:pt x="28" y="88"/>
                      </a:lnTo>
                      <a:lnTo>
                        <a:pt x="33" y="95"/>
                      </a:lnTo>
                      <a:lnTo>
                        <a:pt x="7" y="117"/>
                      </a:lnTo>
                      <a:close/>
                      <a:moveTo>
                        <a:pt x="40" y="88"/>
                      </a:moveTo>
                      <a:lnTo>
                        <a:pt x="35" y="81"/>
                      </a:lnTo>
                      <a:lnTo>
                        <a:pt x="62" y="57"/>
                      </a:lnTo>
                      <a:lnTo>
                        <a:pt x="69" y="67"/>
                      </a:lnTo>
                      <a:lnTo>
                        <a:pt x="40" y="88"/>
                      </a:lnTo>
                      <a:close/>
                      <a:moveTo>
                        <a:pt x="76" y="60"/>
                      </a:moveTo>
                      <a:lnTo>
                        <a:pt x="69" y="53"/>
                      </a:lnTo>
                      <a:lnTo>
                        <a:pt x="97" y="29"/>
                      </a:lnTo>
                      <a:lnTo>
                        <a:pt x="102" y="36"/>
                      </a:lnTo>
                      <a:lnTo>
                        <a:pt x="76" y="60"/>
                      </a:lnTo>
                      <a:close/>
                      <a:moveTo>
                        <a:pt x="109" y="31"/>
                      </a:moveTo>
                      <a:lnTo>
                        <a:pt x="102" y="24"/>
                      </a:lnTo>
                      <a:lnTo>
                        <a:pt x="131" y="0"/>
                      </a:lnTo>
                      <a:lnTo>
                        <a:pt x="138" y="7"/>
                      </a:lnTo>
                      <a:lnTo>
                        <a:pt x="109" y="3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1" name="Freeform 60"/>
                <p:cNvSpPr>
                  <a:spLocks/>
                </p:cNvSpPr>
                <p:nvPr/>
              </p:nvSpPr>
              <p:spPr bwMode="auto">
                <a:xfrm>
                  <a:off x="7538477" y="2220716"/>
                  <a:ext cx="52388" cy="41275"/>
                </a:xfrm>
                <a:custGeom>
                  <a:avLst/>
                  <a:gdLst>
                    <a:gd name="T0" fmla="*/ 26 w 33"/>
                    <a:gd name="T1" fmla="*/ 26 h 26"/>
                    <a:gd name="T2" fmla="*/ 16 w 33"/>
                    <a:gd name="T3" fmla="*/ 14 h 26"/>
                    <a:gd name="T4" fmla="*/ 4 w 33"/>
                    <a:gd name="T5" fmla="*/ 24 h 26"/>
                    <a:gd name="T6" fmla="*/ 0 w 33"/>
                    <a:gd name="T7" fmla="*/ 16 h 26"/>
                    <a:gd name="T8" fmla="*/ 16 w 33"/>
                    <a:gd name="T9" fmla="*/ 0 h 26"/>
                    <a:gd name="T10" fmla="*/ 33 w 33"/>
                    <a:gd name="T11" fmla="*/ 19 h 26"/>
                    <a:gd name="T12" fmla="*/ 26 w 3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26" y="26"/>
                      </a:moveTo>
                      <a:lnTo>
                        <a:pt x="16" y="14"/>
                      </a:lnTo>
                      <a:lnTo>
                        <a:pt x="4" y="24"/>
                      </a:lnTo>
                      <a:lnTo>
                        <a:pt x="0" y="16"/>
                      </a:lnTo>
                      <a:lnTo>
                        <a:pt x="16" y="0"/>
                      </a:lnTo>
                      <a:lnTo>
                        <a:pt x="33" y="19"/>
                      </a:lnTo>
                      <a:lnTo>
                        <a:pt x="26" y="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2" name="Freeform 61"/>
                <p:cNvSpPr>
                  <a:spLocks/>
                </p:cNvSpPr>
                <p:nvPr/>
              </p:nvSpPr>
              <p:spPr bwMode="auto">
                <a:xfrm>
                  <a:off x="7582927" y="2258816"/>
                  <a:ext cx="34925" cy="33338"/>
                </a:xfrm>
                <a:custGeom>
                  <a:avLst/>
                  <a:gdLst>
                    <a:gd name="T0" fmla="*/ 15 w 22"/>
                    <a:gd name="T1" fmla="*/ 21 h 21"/>
                    <a:gd name="T2" fmla="*/ 0 w 22"/>
                    <a:gd name="T3" fmla="*/ 4 h 21"/>
                    <a:gd name="T4" fmla="*/ 7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7"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3" name="Freeform 62"/>
                <p:cNvSpPr>
                  <a:spLocks/>
                </p:cNvSpPr>
                <p:nvPr/>
              </p:nvSpPr>
              <p:spPr bwMode="auto">
                <a:xfrm>
                  <a:off x="7606739" y="2288979"/>
                  <a:ext cx="36513" cy="52388"/>
                </a:xfrm>
                <a:custGeom>
                  <a:avLst/>
                  <a:gdLst>
                    <a:gd name="T0" fmla="*/ 7 w 23"/>
                    <a:gd name="T1" fmla="*/ 33 h 33"/>
                    <a:gd name="T2" fmla="*/ 0 w 23"/>
                    <a:gd name="T3" fmla="*/ 26 h 33"/>
                    <a:gd name="T4" fmla="*/ 11 w 23"/>
                    <a:gd name="T5" fmla="*/ 16 h 33"/>
                    <a:gd name="T6" fmla="*/ 2 w 23"/>
                    <a:gd name="T7" fmla="*/ 4 h 33"/>
                    <a:gd name="T8" fmla="*/ 9 w 23"/>
                    <a:gd name="T9" fmla="*/ 0 h 33"/>
                    <a:gd name="T10" fmla="*/ 23 w 23"/>
                    <a:gd name="T11" fmla="*/ 16 h 33"/>
                    <a:gd name="T12" fmla="*/ 7 w 2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3" h="33">
                      <a:moveTo>
                        <a:pt x="7" y="33"/>
                      </a:moveTo>
                      <a:lnTo>
                        <a:pt x="0" y="26"/>
                      </a:lnTo>
                      <a:lnTo>
                        <a:pt x="11" y="16"/>
                      </a:lnTo>
                      <a:lnTo>
                        <a:pt x="2" y="4"/>
                      </a:lnTo>
                      <a:lnTo>
                        <a:pt x="9" y="0"/>
                      </a:lnTo>
                      <a:lnTo>
                        <a:pt x="23" y="16"/>
                      </a:lnTo>
                      <a:lnTo>
                        <a:pt x="7" y="3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4" name="Freeform 63"/>
                <p:cNvSpPr>
                  <a:spLocks noEditPoints="1"/>
                </p:cNvSpPr>
                <p:nvPr/>
              </p:nvSpPr>
              <p:spPr bwMode="auto">
                <a:xfrm>
                  <a:off x="7390839" y="2338191"/>
                  <a:ext cx="215900" cy="184150"/>
                </a:xfrm>
                <a:custGeom>
                  <a:avLst/>
                  <a:gdLst>
                    <a:gd name="T0" fmla="*/ 5 w 136"/>
                    <a:gd name="T1" fmla="*/ 116 h 116"/>
                    <a:gd name="T2" fmla="*/ 0 w 136"/>
                    <a:gd name="T3" fmla="*/ 109 h 116"/>
                    <a:gd name="T4" fmla="*/ 26 w 136"/>
                    <a:gd name="T5" fmla="*/ 88 h 116"/>
                    <a:gd name="T6" fmla="*/ 33 w 136"/>
                    <a:gd name="T7" fmla="*/ 95 h 116"/>
                    <a:gd name="T8" fmla="*/ 5 w 136"/>
                    <a:gd name="T9" fmla="*/ 116 h 116"/>
                    <a:gd name="T10" fmla="*/ 40 w 136"/>
                    <a:gd name="T11" fmla="*/ 88 h 116"/>
                    <a:gd name="T12" fmla="*/ 33 w 136"/>
                    <a:gd name="T13" fmla="*/ 80 h 116"/>
                    <a:gd name="T14" fmla="*/ 62 w 136"/>
                    <a:gd name="T15" fmla="*/ 57 h 116"/>
                    <a:gd name="T16" fmla="*/ 67 w 136"/>
                    <a:gd name="T17" fmla="*/ 66 h 116"/>
                    <a:gd name="T18" fmla="*/ 40 w 136"/>
                    <a:gd name="T19" fmla="*/ 88 h 116"/>
                    <a:gd name="T20" fmla="*/ 74 w 136"/>
                    <a:gd name="T21" fmla="*/ 59 h 116"/>
                    <a:gd name="T22" fmla="*/ 67 w 136"/>
                    <a:gd name="T23" fmla="*/ 52 h 116"/>
                    <a:gd name="T24" fmla="*/ 95 w 136"/>
                    <a:gd name="T25" fmla="*/ 28 h 116"/>
                    <a:gd name="T26" fmla="*/ 102 w 136"/>
                    <a:gd name="T27" fmla="*/ 35 h 116"/>
                    <a:gd name="T28" fmla="*/ 74 w 136"/>
                    <a:gd name="T29" fmla="*/ 59 h 116"/>
                    <a:gd name="T30" fmla="*/ 107 w 136"/>
                    <a:gd name="T31" fmla="*/ 30 h 116"/>
                    <a:gd name="T32" fmla="*/ 102 w 136"/>
                    <a:gd name="T33" fmla="*/ 23 h 116"/>
                    <a:gd name="T34" fmla="*/ 128 w 136"/>
                    <a:gd name="T35" fmla="*/ 0 h 116"/>
                    <a:gd name="T36" fmla="*/ 136 w 136"/>
                    <a:gd name="T37" fmla="*/ 7 h 116"/>
                    <a:gd name="T38" fmla="*/ 107 w 136"/>
                    <a:gd name="T39" fmla="*/ 3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16">
                      <a:moveTo>
                        <a:pt x="5" y="116"/>
                      </a:moveTo>
                      <a:lnTo>
                        <a:pt x="0" y="109"/>
                      </a:lnTo>
                      <a:lnTo>
                        <a:pt x="26" y="88"/>
                      </a:lnTo>
                      <a:lnTo>
                        <a:pt x="33" y="95"/>
                      </a:lnTo>
                      <a:lnTo>
                        <a:pt x="5" y="116"/>
                      </a:lnTo>
                      <a:close/>
                      <a:moveTo>
                        <a:pt x="40" y="88"/>
                      </a:moveTo>
                      <a:lnTo>
                        <a:pt x="33" y="80"/>
                      </a:lnTo>
                      <a:lnTo>
                        <a:pt x="62" y="57"/>
                      </a:lnTo>
                      <a:lnTo>
                        <a:pt x="67" y="66"/>
                      </a:lnTo>
                      <a:lnTo>
                        <a:pt x="40" y="88"/>
                      </a:lnTo>
                      <a:close/>
                      <a:moveTo>
                        <a:pt x="74" y="59"/>
                      </a:moveTo>
                      <a:lnTo>
                        <a:pt x="67" y="52"/>
                      </a:lnTo>
                      <a:lnTo>
                        <a:pt x="95" y="28"/>
                      </a:lnTo>
                      <a:lnTo>
                        <a:pt x="102" y="35"/>
                      </a:lnTo>
                      <a:lnTo>
                        <a:pt x="74" y="59"/>
                      </a:lnTo>
                      <a:close/>
                      <a:moveTo>
                        <a:pt x="107" y="30"/>
                      </a:moveTo>
                      <a:lnTo>
                        <a:pt x="102" y="23"/>
                      </a:lnTo>
                      <a:lnTo>
                        <a:pt x="128" y="0"/>
                      </a:lnTo>
                      <a:lnTo>
                        <a:pt x="136" y="7"/>
                      </a:lnTo>
                      <a:lnTo>
                        <a:pt x="107" y="3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5" name="Freeform 64"/>
                <p:cNvSpPr>
                  <a:spLocks/>
                </p:cNvSpPr>
                <p:nvPr/>
              </p:nvSpPr>
              <p:spPr bwMode="auto">
                <a:xfrm>
                  <a:off x="7333689" y="2519166"/>
                  <a:ext cx="52388" cy="36513"/>
                </a:xfrm>
                <a:custGeom>
                  <a:avLst/>
                  <a:gdLst>
                    <a:gd name="T0" fmla="*/ 17 w 33"/>
                    <a:gd name="T1" fmla="*/ 23 h 23"/>
                    <a:gd name="T2" fmla="*/ 0 w 33"/>
                    <a:gd name="T3" fmla="*/ 4 h 23"/>
                    <a:gd name="T4" fmla="*/ 7 w 33"/>
                    <a:gd name="T5" fmla="*/ 0 h 23"/>
                    <a:gd name="T6" fmla="*/ 17 w 33"/>
                    <a:gd name="T7" fmla="*/ 9 h 23"/>
                    <a:gd name="T8" fmla="*/ 29 w 33"/>
                    <a:gd name="T9" fmla="*/ 2 h 23"/>
                    <a:gd name="T10" fmla="*/ 33 w 33"/>
                    <a:gd name="T11" fmla="*/ 9 h 23"/>
                    <a:gd name="T12" fmla="*/ 17 w 3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3" h="23">
                      <a:moveTo>
                        <a:pt x="17" y="23"/>
                      </a:moveTo>
                      <a:lnTo>
                        <a:pt x="0" y="4"/>
                      </a:lnTo>
                      <a:lnTo>
                        <a:pt x="7" y="0"/>
                      </a:lnTo>
                      <a:lnTo>
                        <a:pt x="17" y="9"/>
                      </a:lnTo>
                      <a:lnTo>
                        <a:pt x="29" y="2"/>
                      </a:lnTo>
                      <a:lnTo>
                        <a:pt x="33" y="9"/>
                      </a:lnTo>
                      <a:lnTo>
                        <a:pt x="17" y="23"/>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sp>
              <p:nvSpPr>
                <p:cNvPr id="186" name="Freeform 65"/>
                <p:cNvSpPr>
                  <a:spLocks/>
                </p:cNvSpPr>
                <p:nvPr/>
              </p:nvSpPr>
              <p:spPr bwMode="auto">
                <a:xfrm>
                  <a:off x="7306702" y="2489004"/>
                  <a:ext cx="34925" cy="33338"/>
                </a:xfrm>
                <a:custGeom>
                  <a:avLst/>
                  <a:gdLst>
                    <a:gd name="T0" fmla="*/ 15 w 22"/>
                    <a:gd name="T1" fmla="*/ 21 h 21"/>
                    <a:gd name="T2" fmla="*/ 0 w 22"/>
                    <a:gd name="T3" fmla="*/ 4 h 21"/>
                    <a:gd name="T4" fmla="*/ 8 w 22"/>
                    <a:gd name="T5" fmla="*/ 0 h 21"/>
                    <a:gd name="T6" fmla="*/ 22 w 22"/>
                    <a:gd name="T7" fmla="*/ 14 h 21"/>
                    <a:gd name="T8" fmla="*/ 15 w 22"/>
                    <a:gd name="T9" fmla="*/ 21 h 21"/>
                  </a:gdLst>
                  <a:ahLst/>
                  <a:cxnLst>
                    <a:cxn ang="0">
                      <a:pos x="T0" y="T1"/>
                    </a:cxn>
                    <a:cxn ang="0">
                      <a:pos x="T2" y="T3"/>
                    </a:cxn>
                    <a:cxn ang="0">
                      <a:pos x="T4" y="T5"/>
                    </a:cxn>
                    <a:cxn ang="0">
                      <a:pos x="T6" y="T7"/>
                    </a:cxn>
                    <a:cxn ang="0">
                      <a:pos x="T8" y="T9"/>
                    </a:cxn>
                  </a:cxnLst>
                  <a:rect l="0" t="0" r="r" b="b"/>
                  <a:pathLst>
                    <a:path w="22" h="21">
                      <a:moveTo>
                        <a:pt x="15" y="21"/>
                      </a:moveTo>
                      <a:lnTo>
                        <a:pt x="0" y="4"/>
                      </a:lnTo>
                      <a:lnTo>
                        <a:pt x="8" y="0"/>
                      </a:lnTo>
                      <a:lnTo>
                        <a:pt x="22" y="14"/>
                      </a:lnTo>
                      <a:lnTo>
                        <a:pt x="15" y="2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cs typeface="Arial" panose="020B0604020202020204" pitchFamily="34" charset="0"/>
                  </a:endParaRPr>
                </a:p>
              </p:txBody>
            </p:sp>
          </p:grpSp>
          <p:grpSp>
            <p:nvGrpSpPr>
              <p:cNvPr id="122" name="Group 846"/>
              <p:cNvGrpSpPr/>
              <p:nvPr/>
            </p:nvGrpSpPr>
            <p:grpSpPr>
              <a:xfrm>
                <a:off x="746680" y="4718010"/>
                <a:ext cx="384176" cy="290513"/>
                <a:chOff x="3112293" y="6014942"/>
                <a:chExt cx="384176" cy="290513"/>
              </a:xfrm>
            </p:grpSpPr>
            <p:sp>
              <p:nvSpPr>
                <p:cNvPr id="132" name="Rectangle 106"/>
                <p:cNvSpPr>
                  <a:spLocks noChangeArrowheads="1"/>
                </p:cNvSpPr>
                <p:nvPr/>
              </p:nvSpPr>
              <p:spPr bwMode="auto">
                <a:xfrm>
                  <a:off x="3447256" y="6014942"/>
                  <a:ext cx="49213" cy="2905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3" name="Rectangle 107"/>
                <p:cNvSpPr>
                  <a:spLocks noChangeArrowheads="1"/>
                </p:cNvSpPr>
                <p:nvPr/>
              </p:nvSpPr>
              <p:spPr bwMode="auto">
                <a:xfrm>
                  <a:off x="3112293" y="6014942"/>
                  <a:ext cx="49213" cy="287338"/>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4" name="Rectangle 108"/>
                <p:cNvSpPr>
                  <a:spLocks noChangeArrowheads="1"/>
                </p:cNvSpPr>
                <p:nvPr/>
              </p:nvSpPr>
              <p:spPr bwMode="auto">
                <a:xfrm>
                  <a:off x="31615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5" name="Rectangle 109"/>
                <p:cNvSpPr>
                  <a:spLocks noChangeArrowheads="1"/>
                </p:cNvSpPr>
                <p:nvPr/>
              </p:nvSpPr>
              <p:spPr bwMode="auto">
                <a:xfrm>
                  <a:off x="3326606" y="6014942"/>
                  <a:ext cx="12065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6" name="Rectangle 110"/>
                <p:cNvSpPr>
                  <a:spLocks noChangeArrowheads="1"/>
                </p:cNvSpPr>
                <p:nvPr/>
              </p:nvSpPr>
              <p:spPr bwMode="auto">
                <a:xfrm>
                  <a:off x="338375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7" name="Rectangle 111"/>
                <p:cNvSpPr>
                  <a:spLocks noChangeArrowheads="1"/>
                </p:cNvSpPr>
                <p:nvPr/>
              </p:nvSpPr>
              <p:spPr bwMode="auto">
                <a:xfrm>
                  <a:off x="3161506" y="6053042"/>
                  <a:ext cx="96838"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8" name="Rectangle 112"/>
                <p:cNvSpPr>
                  <a:spLocks noChangeArrowheads="1"/>
                </p:cNvSpPr>
                <p:nvPr/>
              </p:nvSpPr>
              <p:spPr bwMode="auto">
                <a:xfrm>
                  <a:off x="3348831" y="6053042"/>
                  <a:ext cx="984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9" name="Rectangle 113"/>
                <p:cNvSpPr>
                  <a:spLocks noChangeArrowheads="1"/>
                </p:cNvSpPr>
                <p:nvPr/>
              </p:nvSpPr>
              <p:spPr bwMode="auto">
                <a:xfrm>
                  <a:off x="3161506" y="6091142"/>
                  <a:ext cx="85725"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0" name="Rectangle 114"/>
                <p:cNvSpPr>
                  <a:spLocks noChangeArrowheads="1"/>
                </p:cNvSpPr>
                <p:nvPr/>
              </p:nvSpPr>
              <p:spPr bwMode="auto">
                <a:xfrm>
                  <a:off x="3359943" y="6091142"/>
                  <a:ext cx="87313"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1" name="Rectangle 115"/>
                <p:cNvSpPr>
                  <a:spLocks noChangeArrowheads="1"/>
                </p:cNvSpPr>
                <p:nvPr/>
              </p:nvSpPr>
              <p:spPr bwMode="auto">
                <a:xfrm>
                  <a:off x="3161506" y="6127654"/>
                  <a:ext cx="77788"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2" name="Rectangle 116"/>
                <p:cNvSpPr>
                  <a:spLocks noChangeArrowheads="1"/>
                </p:cNvSpPr>
                <p:nvPr/>
              </p:nvSpPr>
              <p:spPr bwMode="auto">
                <a:xfrm>
                  <a:off x="3371056" y="6127654"/>
                  <a:ext cx="762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3" name="Rectangle 117"/>
                <p:cNvSpPr>
                  <a:spLocks noChangeArrowheads="1"/>
                </p:cNvSpPr>
                <p:nvPr/>
              </p:nvSpPr>
              <p:spPr bwMode="auto">
                <a:xfrm>
                  <a:off x="316150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4" name="Rectangle 118"/>
                <p:cNvSpPr>
                  <a:spLocks noChangeArrowheads="1"/>
                </p:cNvSpPr>
                <p:nvPr/>
              </p:nvSpPr>
              <p:spPr bwMode="auto">
                <a:xfrm>
                  <a:off x="3383756" y="6168929"/>
                  <a:ext cx="63500" cy="19050"/>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5" name="Rectangle 119"/>
                <p:cNvSpPr>
                  <a:spLocks noChangeArrowheads="1"/>
                </p:cNvSpPr>
                <p:nvPr/>
              </p:nvSpPr>
              <p:spPr bwMode="auto">
                <a:xfrm>
                  <a:off x="3161506" y="6207029"/>
                  <a:ext cx="63500" cy="23813"/>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6" name="Rectangle 120"/>
                <p:cNvSpPr>
                  <a:spLocks noChangeArrowheads="1"/>
                </p:cNvSpPr>
                <p:nvPr/>
              </p:nvSpPr>
              <p:spPr bwMode="auto">
                <a:xfrm>
                  <a:off x="316150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7" name="Rectangle 121"/>
                <p:cNvSpPr>
                  <a:spLocks noChangeArrowheads="1"/>
                </p:cNvSpPr>
                <p:nvPr/>
              </p:nvSpPr>
              <p:spPr bwMode="auto">
                <a:xfrm>
                  <a:off x="316150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8" name="Rectangle 122"/>
                <p:cNvSpPr>
                  <a:spLocks noChangeArrowheads="1"/>
                </p:cNvSpPr>
                <p:nvPr/>
              </p:nvSpPr>
              <p:spPr bwMode="auto">
                <a:xfrm>
                  <a:off x="3383756" y="62451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49" name="Rectangle 123"/>
                <p:cNvSpPr>
                  <a:spLocks noChangeArrowheads="1"/>
                </p:cNvSpPr>
                <p:nvPr/>
              </p:nvSpPr>
              <p:spPr bwMode="auto">
                <a:xfrm>
                  <a:off x="3383756" y="6283229"/>
                  <a:ext cx="63500" cy="22225"/>
                </a:xfrm>
                <a:prstGeom prst="rect">
                  <a:avLst/>
                </a:prstGeom>
                <a:solidFill>
                  <a:srgbClr val="CCCCCC"/>
                </a:solidFill>
                <a:ln w="5"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nvGrpSpPr>
              <p:cNvPr id="123" name="Group 847"/>
              <p:cNvGrpSpPr/>
              <p:nvPr/>
            </p:nvGrpSpPr>
            <p:grpSpPr>
              <a:xfrm>
                <a:off x="1548127" y="3531534"/>
                <a:ext cx="1665288" cy="314650"/>
                <a:chOff x="3891756" y="4847805"/>
                <a:chExt cx="1665288" cy="314650"/>
              </a:xfrm>
            </p:grpSpPr>
            <p:sp>
              <p:nvSpPr>
                <p:cNvPr id="124" name="Rectangle 124"/>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5" name="Rectangle 126"/>
                <p:cNvSpPr>
                  <a:spLocks noChangeArrowheads="1"/>
                </p:cNvSpPr>
                <p:nvPr/>
              </p:nvSpPr>
              <p:spPr bwMode="auto">
                <a:xfrm>
                  <a:off x="3891756" y="5049742"/>
                  <a:ext cx="1665288" cy="112713"/>
                </a:xfrm>
                <a:prstGeom prst="rect">
                  <a:avLst/>
                </a:prstGeom>
                <a:gradFill flip="none" rotWithShape="1">
                  <a:gsLst>
                    <a:gs pos="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6" name="Rectangle 128"/>
                <p:cNvSpPr>
                  <a:spLocks noChangeArrowheads="1"/>
                </p:cNvSpPr>
                <p:nvPr/>
              </p:nvSpPr>
              <p:spPr bwMode="auto">
                <a:xfrm>
                  <a:off x="3891756" y="5049742"/>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7" name="Rectangle 129"/>
                <p:cNvSpPr>
                  <a:spLocks noChangeArrowheads="1"/>
                </p:cNvSpPr>
                <p:nvPr/>
              </p:nvSpPr>
              <p:spPr bwMode="auto">
                <a:xfrm>
                  <a:off x="3891756" y="4849717"/>
                  <a:ext cx="1665288" cy="112713"/>
                </a:xfrm>
                <a:prstGeom prst="rect">
                  <a:avLst/>
                </a:prstGeom>
                <a:gradFill flip="none" rotWithShape="1">
                  <a:gsLst>
                    <a:gs pos="0">
                      <a:srgbClr val="B2B2B2"/>
                    </a:gs>
                    <a:gs pos="52000">
                      <a:srgbClr val="969696"/>
                    </a:gs>
                    <a:gs pos="24992">
                      <a:srgbClr val="BFBFBF">
                        <a:lumMod val="47000"/>
                        <a:lumOff val="53000"/>
                      </a:srgbClr>
                    </a:gs>
                    <a:gs pos="44000">
                      <a:srgbClr val="999999">
                        <a:lumMod val="53000"/>
                        <a:lumOff val="47000"/>
                      </a:srgbClr>
                    </a:gs>
                    <a:gs pos="100000">
                      <a:srgbClr val="333333"/>
                    </a:gs>
                  </a:gsLst>
                  <a:lin ang="5400000" scaled="1"/>
                  <a:tileRect/>
                </a:gradFill>
                <a:ln w="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8" name="Line 131"/>
                <p:cNvSpPr>
                  <a:spLocks noChangeShapeType="1"/>
                </p:cNvSpPr>
                <p:nvPr/>
              </p:nvSpPr>
              <p:spPr bwMode="auto">
                <a:xfrm>
                  <a:off x="4110831" y="4852452"/>
                  <a:ext cx="0" cy="10724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29" name="Line 133"/>
                <p:cNvSpPr>
                  <a:spLocks noChangeShapeType="1"/>
                </p:cNvSpPr>
                <p:nvPr/>
              </p:nvSpPr>
              <p:spPr bwMode="auto">
                <a:xfrm>
                  <a:off x="41108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0" name="Line 135"/>
                <p:cNvSpPr>
                  <a:spLocks noChangeShapeType="1"/>
                </p:cNvSpPr>
                <p:nvPr/>
              </p:nvSpPr>
              <p:spPr bwMode="auto">
                <a:xfrm>
                  <a:off x="5342731" y="4847805"/>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sp>
              <p:nvSpPr>
                <p:cNvPr id="131" name="Line 137"/>
                <p:cNvSpPr>
                  <a:spLocks noChangeShapeType="1"/>
                </p:cNvSpPr>
                <p:nvPr/>
              </p:nvSpPr>
              <p:spPr bwMode="auto">
                <a:xfrm>
                  <a:off x="5342731" y="5047830"/>
                  <a:ext cx="0" cy="111773"/>
                </a:xfrm>
                <a:prstGeom prst="line">
                  <a:avLst/>
                </a:prstGeom>
                <a:gradFill flip="none" rotWithShape="1">
                  <a:gsLst>
                    <a:gs pos="26000">
                      <a:srgbClr val="B2B2B2">
                        <a:lumMod val="47000"/>
                      </a:srgbClr>
                    </a:gs>
                    <a:gs pos="52000">
                      <a:srgbClr val="969696">
                        <a:lumMod val="87000"/>
                      </a:srgbClr>
                    </a:gs>
                    <a:gs pos="42000">
                      <a:srgbClr val="BFBFBF">
                        <a:lumMod val="47000"/>
                        <a:lumOff val="53000"/>
                      </a:srgbClr>
                    </a:gs>
                    <a:gs pos="44000">
                      <a:srgbClr val="999999">
                        <a:lumMod val="58000"/>
                        <a:lumOff val="42000"/>
                      </a:srgbClr>
                    </a:gs>
                    <a:gs pos="66000">
                      <a:srgbClr val="333333"/>
                    </a:gs>
                  </a:gsLst>
                  <a:lin ang="3000000" scaled="0"/>
                  <a:tileRect/>
                </a:gradFill>
                <a:ln w="28575" cap="flat">
                  <a:solidFill>
                    <a:srgbClr val="2E2E2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mj-lt"/>
                    <a:cs typeface="Arial" panose="020B0604020202020204" pitchFamily="34" charset="0"/>
                  </a:endParaRPr>
                </a:p>
              </p:txBody>
            </p:sp>
          </p:grpSp>
        </p:grpSp>
        <p:grpSp>
          <p:nvGrpSpPr>
            <p:cNvPr id="5" name="orbitrap"/>
            <p:cNvGrpSpPr>
              <a:grpSpLocks noChangeAspect="1"/>
            </p:cNvGrpSpPr>
            <p:nvPr>
              <p:custDataLst>
                <p:tags r:id="rId1"/>
              </p:custDataLst>
            </p:nvPr>
          </p:nvGrpSpPr>
          <p:grpSpPr bwMode="auto">
            <a:xfrm>
              <a:off x="3389314" y="1774827"/>
              <a:ext cx="1219200" cy="709613"/>
              <a:chOff x="2055" y="1058"/>
              <a:chExt cx="768" cy="447"/>
            </a:xfrm>
          </p:grpSpPr>
          <p:sp>
            <p:nvSpPr>
              <p:cNvPr id="6" name="Freeform 6"/>
              <p:cNvSpPr>
                <a:spLocks/>
              </p:cNvSpPr>
              <p:nvPr/>
            </p:nvSpPr>
            <p:spPr bwMode="auto">
              <a:xfrm>
                <a:off x="2071" y="1133"/>
                <a:ext cx="732" cy="294"/>
              </a:xfrm>
              <a:custGeom>
                <a:avLst/>
                <a:gdLst>
                  <a:gd name="T0" fmla="*/ 557 w 1051"/>
                  <a:gd name="T1" fmla="*/ 297 h 424"/>
                  <a:gd name="T2" fmla="*/ 427 w 1051"/>
                  <a:gd name="T3" fmla="*/ 337 h 424"/>
                  <a:gd name="T4" fmla="*/ 166 w 1051"/>
                  <a:gd name="T5" fmla="*/ 383 h 424"/>
                  <a:gd name="T6" fmla="*/ 104 w 1051"/>
                  <a:gd name="T7" fmla="*/ 397 h 424"/>
                  <a:gd name="T8" fmla="*/ 18 w 1051"/>
                  <a:gd name="T9" fmla="*/ 424 h 424"/>
                  <a:gd name="T10" fmla="*/ 0 w 1051"/>
                  <a:gd name="T11" fmla="*/ 376 h 424"/>
                  <a:gd name="T12" fmla="*/ 84 w 1051"/>
                  <a:gd name="T13" fmla="*/ 341 h 424"/>
                  <a:gd name="T14" fmla="*/ 141 w 1051"/>
                  <a:gd name="T15" fmla="*/ 312 h 424"/>
                  <a:gd name="T16" fmla="*/ 369 w 1051"/>
                  <a:gd name="T17" fmla="*/ 180 h 424"/>
                  <a:gd name="T18" fmla="*/ 495 w 1051"/>
                  <a:gd name="T19" fmla="*/ 127 h 424"/>
                  <a:gd name="T20" fmla="*/ 625 w 1051"/>
                  <a:gd name="T21" fmla="*/ 87 h 424"/>
                  <a:gd name="T22" fmla="*/ 886 w 1051"/>
                  <a:gd name="T23" fmla="*/ 41 h 424"/>
                  <a:gd name="T24" fmla="*/ 948 w 1051"/>
                  <a:gd name="T25" fmla="*/ 27 h 424"/>
                  <a:gd name="T26" fmla="*/ 1034 w 1051"/>
                  <a:gd name="T27" fmla="*/ 0 h 424"/>
                  <a:gd name="T28" fmla="*/ 1051 w 1051"/>
                  <a:gd name="T29" fmla="*/ 48 h 424"/>
                  <a:gd name="T30" fmla="*/ 968 w 1051"/>
                  <a:gd name="T31" fmla="*/ 83 h 424"/>
                  <a:gd name="T32" fmla="*/ 911 w 1051"/>
                  <a:gd name="T33" fmla="*/ 111 h 424"/>
                  <a:gd name="T34" fmla="*/ 683 w 1051"/>
                  <a:gd name="T35" fmla="*/ 244 h 424"/>
                  <a:gd name="T36" fmla="*/ 557 w 1051"/>
                  <a:gd name="T37" fmla="*/ 2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424">
                    <a:moveTo>
                      <a:pt x="557" y="297"/>
                    </a:moveTo>
                    <a:cubicBezTo>
                      <a:pt x="526" y="307"/>
                      <a:pt x="487" y="322"/>
                      <a:pt x="427" y="337"/>
                    </a:cubicBezTo>
                    <a:cubicBezTo>
                      <a:pt x="366" y="353"/>
                      <a:pt x="284" y="369"/>
                      <a:pt x="166" y="383"/>
                    </a:cubicBezTo>
                    <a:cubicBezTo>
                      <a:pt x="153" y="384"/>
                      <a:pt x="130" y="390"/>
                      <a:pt x="104" y="397"/>
                    </a:cubicBezTo>
                    <a:cubicBezTo>
                      <a:pt x="78" y="405"/>
                      <a:pt x="47" y="414"/>
                      <a:pt x="18" y="424"/>
                    </a:cubicBezTo>
                    <a:cubicBezTo>
                      <a:pt x="0" y="376"/>
                      <a:pt x="0" y="376"/>
                      <a:pt x="0" y="376"/>
                    </a:cubicBezTo>
                    <a:cubicBezTo>
                      <a:pt x="29" y="364"/>
                      <a:pt x="59" y="352"/>
                      <a:pt x="84" y="341"/>
                    </a:cubicBezTo>
                    <a:cubicBezTo>
                      <a:pt x="109" y="330"/>
                      <a:pt x="129" y="320"/>
                      <a:pt x="141" y="312"/>
                    </a:cubicBezTo>
                    <a:cubicBezTo>
                      <a:pt x="240" y="247"/>
                      <a:pt x="313" y="207"/>
                      <a:pt x="369" y="180"/>
                    </a:cubicBezTo>
                    <a:cubicBezTo>
                      <a:pt x="426" y="153"/>
                      <a:pt x="465" y="139"/>
                      <a:pt x="495" y="127"/>
                    </a:cubicBezTo>
                    <a:cubicBezTo>
                      <a:pt x="526" y="117"/>
                      <a:pt x="565" y="102"/>
                      <a:pt x="625" y="87"/>
                    </a:cubicBezTo>
                    <a:cubicBezTo>
                      <a:pt x="686" y="71"/>
                      <a:pt x="768" y="55"/>
                      <a:pt x="886" y="41"/>
                    </a:cubicBezTo>
                    <a:cubicBezTo>
                      <a:pt x="899" y="40"/>
                      <a:pt x="921" y="34"/>
                      <a:pt x="948" y="27"/>
                    </a:cubicBezTo>
                    <a:cubicBezTo>
                      <a:pt x="974" y="19"/>
                      <a:pt x="1004" y="10"/>
                      <a:pt x="1034" y="0"/>
                    </a:cubicBezTo>
                    <a:cubicBezTo>
                      <a:pt x="1051" y="48"/>
                      <a:pt x="1051" y="48"/>
                      <a:pt x="1051" y="48"/>
                    </a:cubicBezTo>
                    <a:cubicBezTo>
                      <a:pt x="1023" y="59"/>
                      <a:pt x="993" y="72"/>
                      <a:pt x="968" y="83"/>
                    </a:cubicBezTo>
                    <a:cubicBezTo>
                      <a:pt x="943" y="94"/>
                      <a:pt x="923" y="104"/>
                      <a:pt x="911" y="111"/>
                    </a:cubicBezTo>
                    <a:cubicBezTo>
                      <a:pt x="812" y="177"/>
                      <a:pt x="739" y="217"/>
                      <a:pt x="683" y="244"/>
                    </a:cubicBezTo>
                    <a:cubicBezTo>
                      <a:pt x="626" y="271"/>
                      <a:pt x="587" y="285"/>
                      <a:pt x="557" y="297"/>
                    </a:cubicBezTo>
                    <a:close/>
                  </a:path>
                </a:pathLst>
              </a:custGeom>
              <a:gradFill flip="none" rotWithShape="1">
                <a:gsLst>
                  <a:gs pos="40000">
                    <a:srgbClr val="B2B2B2">
                      <a:lumMod val="72000"/>
                    </a:srgbClr>
                  </a:gs>
                  <a:gs pos="55000">
                    <a:srgbClr val="969696"/>
                  </a:gs>
                  <a:gs pos="38000">
                    <a:srgbClr val="BFBFBF">
                      <a:lumMod val="86000"/>
                    </a:srgbClr>
                  </a:gs>
                  <a:gs pos="48000">
                    <a:srgbClr val="999999">
                      <a:lumMod val="24000"/>
                      <a:lumOff val="76000"/>
                    </a:srgbClr>
                  </a:gs>
                  <a:gs pos="61000">
                    <a:srgbClr val="333333"/>
                  </a:gs>
                </a:gsLst>
                <a:lin ang="4200000" scaled="0"/>
                <a:tileRect/>
              </a:gradFill>
              <a:ln w="5" cap="flat">
                <a:solidFill>
                  <a:srgbClr val="969696"/>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7" name="Freeform 7"/>
              <p:cNvSpPr>
                <a:spLocks/>
              </p:cNvSpPr>
              <p:nvPr/>
            </p:nvSpPr>
            <p:spPr bwMode="auto">
              <a:xfrm>
                <a:off x="2356" y="1465"/>
                <a:ext cx="145" cy="40"/>
              </a:xfrm>
              <a:custGeom>
                <a:avLst/>
                <a:gdLst>
                  <a:gd name="T0" fmla="*/ 11 w 208"/>
                  <a:gd name="T1" fmla="*/ 51 h 57"/>
                  <a:gd name="T2" fmla="*/ 208 w 208"/>
                  <a:gd name="T3" fmla="*/ 30 h 57"/>
                  <a:gd name="T4" fmla="*/ 197 w 208"/>
                  <a:gd name="T5" fmla="*/ 0 h 57"/>
                  <a:gd name="T6" fmla="*/ 0 w 208"/>
                  <a:gd name="T7" fmla="*/ 21 h 57"/>
                  <a:gd name="T8" fmla="*/ 11 w 208"/>
                  <a:gd name="T9" fmla="*/ 51 h 57"/>
                </a:gdLst>
                <a:ahLst/>
                <a:cxnLst>
                  <a:cxn ang="0">
                    <a:pos x="T0" y="T1"/>
                  </a:cxn>
                  <a:cxn ang="0">
                    <a:pos x="T2" y="T3"/>
                  </a:cxn>
                  <a:cxn ang="0">
                    <a:pos x="T4" y="T5"/>
                  </a:cxn>
                  <a:cxn ang="0">
                    <a:pos x="T6" y="T7"/>
                  </a:cxn>
                  <a:cxn ang="0">
                    <a:pos x="T8" y="T9"/>
                  </a:cxn>
                </a:cxnLst>
                <a:rect l="0" t="0" r="r" b="b"/>
                <a:pathLst>
                  <a:path w="208" h="57">
                    <a:moveTo>
                      <a:pt x="11" y="51"/>
                    </a:moveTo>
                    <a:cubicBezTo>
                      <a:pt x="99" y="57"/>
                      <a:pt x="159" y="46"/>
                      <a:pt x="208" y="30"/>
                    </a:cubicBezTo>
                    <a:cubicBezTo>
                      <a:pt x="197" y="0"/>
                      <a:pt x="197" y="0"/>
                      <a:pt x="197" y="0"/>
                    </a:cubicBezTo>
                    <a:cubicBezTo>
                      <a:pt x="148" y="16"/>
                      <a:pt x="88" y="26"/>
                      <a:pt x="0" y="21"/>
                    </a:cubicBezTo>
                    <a:lnTo>
                      <a:pt x="11" y="51"/>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8" name="Freeform 8"/>
              <p:cNvSpPr>
                <a:spLocks/>
              </p:cNvSpPr>
              <p:nvPr/>
            </p:nvSpPr>
            <p:spPr bwMode="auto">
              <a:xfrm>
                <a:off x="2514" y="1203"/>
                <a:ext cx="309" cy="276"/>
              </a:xfrm>
              <a:custGeom>
                <a:avLst/>
                <a:gdLst>
                  <a:gd name="T0" fmla="*/ 12 w 444"/>
                  <a:gd name="T1" fmla="*/ 397 h 397"/>
                  <a:gd name="T2" fmla="*/ 213 w 444"/>
                  <a:gd name="T3" fmla="*/ 250 h 397"/>
                  <a:gd name="T4" fmla="*/ 444 w 444"/>
                  <a:gd name="T5" fmla="*/ 30 h 397"/>
                  <a:gd name="T6" fmla="*/ 433 w 444"/>
                  <a:gd name="T7" fmla="*/ 0 h 397"/>
                  <a:gd name="T8" fmla="*/ 202 w 444"/>
                  <a:gd name="T9" fmla="*/ 220 h 397"/>
                  <a:gd name="T10" fmla="*/ 0 w 444"/>
                  <a:gd name="T11" fmla="*/ 367 h 397"/>
                  <a:gd name="T12" fmla="*/ 12 w 444"/>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44" h="397">
                    <a:moveTo>
                      <a:pt x="12" y="397"/>
                    </a:moveTo>
                    <a:cubicBezTo>
                      <a:pt x="69" y="375"/>
                      <a:pt x="132" y="337"/>
                      <a:pt x="213" y="250"/>
                    </a:cubicBezTo>
                    <a:cubicBezTo>
                      <a:pt x="253" y="207"/>
                      <a:pt x="346" y="66"/>
                      <a:pt x="444" y="30"/>
                    </a:cubicBezTo>
                    <a:cubicBezTo>
                      <a:pt x="433" y="0"/>
                      <a:pt x="433" y="0"/>
                      <a:pt x="433" y="0"/>
                    </a:cubicBezTo>
                    <a:cubicBezTo>
                      <a:pt x="335" y="35"/>
                      <a:pt x="242" y="176"/>
                      <a:pt x="202" y="220"/>
                    </a:cubicBezTo>
                    <a:cubicBezTo>
                      <a:pt x="121" y="306"/>
                      <a:pt x="58" y="344"/>
                      <a:pt x="0" y="367"/>
                    </a:cubicBezTo>
                    <a:lnTo>
                      <a:pt x="12" y="397"/>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9" name="Freeform 9"/>
              <p:cNvSpPr>
                <a:spLocks/>
              </p:cNvSpPr>
              <p:nvPr/>
            </p:nvSpPr>
            <p:spPr bwMode="auto">
              <a:xfrm>
                <a:off x="2099" y="1438"/>
                <a:ext cx="240" cy="61"/>
              </a:xfrm>
              <a:custGeom>
                <a:avLst/>
                <a:gdLst>
                  <a:gd name="T0" fmla="*/ 330 w 345"/>
                  <a:gd name="T1" fmla="*/ 87 h 88"/>
                  <a:gd name="T2" fmla="*/ 345 w 345"/>
                  <a:gd name="T3" fmla="*/ 88 h 88"/>
                  <a:gd name="T4" fmla="*/ 334 w 345"/>
                  <a:gd name="T5" fmla="*/ 58 h 88"/>
                  <a:gd name="T6" fmla="*/ 319 w 345"/>
                  <a:gd name="T7" fmla="*/ 56 h 88"/>
                  <a:gd name="T8" fmla="*/ 0 w 345"/>
                  <a:gd name="T9" fmla="*/ 36 h 88"/>
                  <a:gd name="T10" fmla="*/ 11 w 345"/>
                  <a:gd name="T11" fmla="*/ 67 h 88"/>
                  <a:gd name="T12" fmla="*/ 330 w 345"/>
                  <a:gd name="T13" fmla="*/ 87 h 88"/>
                </a:gdLst>
                <a:ahLst/>
                <a:cxnLst>
                  <a:cxn ang="0">
                    <a:pos x="T0" y="T1"/>
                  </a:cxn>
                  <a:cxn ang="0">
                    <a:pos x="T2" y="T3"/>
                  </a:cxn>
                  <a:cxn ang="0">
                    <a:pos x="T4" y="T5"/>
                  </a:cxn>
                  <a:cxn ang="0">
                    <a:pos x="T6" y="T7"/>
                  </a:cxn>
                  <a:cxn ang="0">
                    <a:pos x="T8" y="T9"/>
                  </a:cxn>
                  <a:cxn ang="0">
                    <a:pos x="T10" y="T11"/>
                  </a:cxn>
                  <a:cxn ang="0">
                    <a:pos x="T12" y="T13"/>
                  </a:cxn>
                </a:cxnLst>
                <a:rect l="0" t="0" r="r" b="b"/>
                <a:pathLst>
                  <a:path w="345" h="88">
                    <a:moveTo>
                      <a:pt x="330" y="87"/>
                    </a:moveTo>
                    <a:cubicBezTo>
                      <a:pt x="335" y="87"/>
                      <a:pt x="340" y="88"/>
                      <a:pt x="345" y="88"/>
                    </a:cubicBezTo>
                    <a:cubicBezTo>
                      <a:pt x="334" y="58"/>
                      <a:pt x="334" y="58"/>
                      <a:pt x="334" y="58"/>
                    </a:cubicBezTo>
                    <a:cubicBezTo>
                      <a:pt x="329" y="57"/>
                      <a:pt x="324" y="57"/>
                      <a:pt x="319" y="56"/>
                    </a:cubicBezTo>
                    <a:cubicBezTo>
                      <a:pt x="260" y="49"/>
                      <a:pt x="98" y="0"/>
                      <a:pt x="0" y="36"/>
                    </a:cubicBezTo>
                    <a:cubicBezTo>
                      <a:pt x="11" y="67"/>
                      <a:pt x="11" y="67"/>
                      <a:pt x="11" y="67"/>
                    </a:cubicBezTo>
                    <a:cubicBezTo>
                      <a:pt x="109" y="31"/>
                      <a:pt x="271" y="79"/>
                      <a:pt x="330" y="8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0" name="Freeform 10"/>
              <p:cNvSpPr>
                <a:spLocks/>
              </p:cNvSpPr>
              <p:nvPr/>
            </p:nvSpPr>
            <p:spPr bwMode="auto">
              <a:xfrm>
                <a:off x="2376" y="1058"/>
                <a:ext cx="403" cy="69"/>
              </a:xfrm>
              <a:custGeom>
                <a:avLst/>
                <a:gdLst>
                  <a:gd name="T0" fmla="*/ 11 w 579"/>
                  <a:gd name="T1" fmla="*/ 62 h 100"/>
                  <a:gd name="T2" fmla="*/ 260 w 579"/>
                  <a:gd name="T3" fmla="*/ 45 h 100"/>
                  <a:gd name="T4" fmla="*/ 579 w 579"/>
                  <a:gd name="T5" fmla="*/ 65 h 100"/>
                  <a:gd name="T6" fmla="*/ 567 w 579"/>
                  <a:gd name="T7" fmla="*/ 34 h 100"/>
                  <a:gd name="T8" fmla="*/ 249 w 579"/>
                  <a:gd name="T9" fmla="*/ 14 h 100"/>
                  <a:gd name="T10" fmla="*/ 0 w 579"/>
                  <a:gd name="T11" fmla="*/ 31 h 100"/>
                  <a:gd name="T12" fmla="*/ 11 w 579"/>
                  <a:gd name="T13" fmla="*/ 62 h 100"/>
                </a:gdLst>
                <a:ahLst/>
                <a:cxnLst>
                  <a:cxn ang="0">
                    <a:pos x="T0" y="T1"/>
                  </a:cxn>
                  <a:cxn ang="0">
                    <a:pos x="T2" y="T3"/>
                  </a:cxn>
                  <a:cxn ang="0">
                    <a:pos x="T4" y="T5"/>
                  </a:cxn>
                  <a:cxn ang="0">
                    <a:pos x="T6" y="T7"/>
                  </a:cxn>
                  <a:cxn ang="0">
                    <a:pos x="T8" y="T9"/>
                  </a:cxn>
                  <a:cxn ang="0">
                    <a:pos x="T10" y="T11"/>
                  </a:cxn>
                  <a:cxn ang="0">
                    <a:pos x="T12" y="T13"/>
                  </a:cxn>
                </a:cxnLst>
                <a:rect l="0" t="0" r="r" b="b"/>
                <a:pathLst>
                  <a:path w="579" h="100">
                    <a:moveTo>
                      <a:pt x="11" y="62"/>
                    </a:moveTo>
                    <a:cubicBezTo>
                      <a:pt x="70" y="42"/>
                      <a:pt x="143" y="30"/>
                      <a:pt x="260" y="45"/>
                    </a:cubicBezTo>
                    <a:cubicBezTo>
                      <a:pt x="319" y="52"/>
                      <a:pt x="481" y="100"/>
                      <a:pt x="579" y="65"/>
                    </a:cubicBezTo>
                    <a:cubicBezTo>
                      <a:pt x="567" y="34"/>
                      <a:pt x="567" y="34"/>
                      <a:pt x="567" y="34"/>
                    </a:cubicBezTo>
                    <a:cubicBezTo>
                      <a:pt x="469" y="70"/>
                      <a:pt x="307" y="21"/>
                      <a:pt x="249" y="14"/>
                    </a:cubicBezTo>
                    <a:cubicBezTo>
                      <a:pt x="131" y="0"/>
                      <a:pt x="59" y="12"/>
                      <a:pt x="0" y="31"/>
                    </a:cubicBezTo>
                    <a:lnTo>
                      <a:pt x="11" y="62"/>
                    </a:ln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sp>
            <p:nvSpPr>
              <p:cNvPr id="11" name="Freeform 11"/>
              <p:cNvSpPr>
                <a:spLocks/>
              </p:cNvSpPr>
              <p:nvPr/>
            </p:nvSpPr>
            <p:spPr bwMode="auto">
              <a:xfrm>
                <a:off x="2055" y="1087"/>
                <a:ext cx="308" cy="276"/>
              </a:xfrm>
              <a:custGeom>
                <a:avLst/>
                <a:gdLst>
                  <a:gd name="T0" fmla="*/ 242 w 442"/>
                  <a:gd name="T1" fmla="*/ 177 h 397"/>
                  <a:gd name="T2" fmla="*/ 442 w 442"/>
                  <a:gd name="T3" fmla="*/ 31 h 397"/>
                  <a:gd name="T4" fmla="*/ 431 w 442"/>
                  <a:gd name="T5" fmla="*/ 0 h 397"/>
                  <a:gd name="T6" fmla="*/ 231 w 442"/>
                  <a:gd name="T7" fmla="*/ 146 h 397"/>
                  <a:gd name="T8" fmla="*/ 0 w 442"/>
                  <a:gd name="T9" fmla="*/ 366 h 397"/>
                  <a:gd name="T10" fmla="*/ 11 w 442"/>
                  <a:gd name="T11" fmla="*/ 397 h 397"/>
                  <a:gd name="T12" fmla="*/ 242 w 442"/>
                  <a:gd name="T13" fmla="*/ 177 h 397"/>
                </a:gdLst>
                <a:ahLst/>
                <a:cxnLst>
                  <a:cxn ang="0">
                    <a:pos x="T0" y="T1"/>
                  </a:cxn>
                  <a:cxn ang="0">
                    <a:pos x="T2" y="T3"/>
                  </a:cxn>
                  <a:cxn ang="0">
                    <a:pos x="T4" y="T5"/>
                  </a:cxn>
                  <a:cxn ang="0">
                    <a:pos x="T6" y="T7"/>
                  </a:cxn>
                  <a:cxn ang="0">
                    <a:pos x="T8" y="T9"/>
                  </a:cxn>
                  <a:cxn ang="0">
                    <a:pos x="T10" y="T11"/>
                  </a:cxn>
                  <a:cxn ang="0">
                    <a:pos x="T12" y="T13"/>
                  </a:cxn>
                </a:cxnLst>
                <a:rect l="0" t="0" r="r" b="b"/>
                <a:pathLst>
                  <a:path w="442" h="397">
                    <a:moveTo>
                      <a:pt x="242" y="177"/>
                    </a:moveTo>
                    <a:cubicBezTo>
                      <a:pt x="322" y="91"/>
                      <a:pt x="385" y="53"/>
                      <a:pt x="442" y="31"/>
                    </a:cubicBezTo>
                    <a:cubicBezTo>
                      <a:pt x="431" y="0"/>
                      <a:pt x="431" y="0"/>
                      <a:pt x="431" y="0"/>
                    </a:cubicBezTo>
                    <a:cubicBezTo>
                      <a:pt x="374" y="23"/>
                      <a:pt x="311" y="61"/>
                      <a:pt x="231" y="146"/>
                    </a:cubicBezTo>
                    <a:cubicBezTo>
                      <a:pt x="191" y="190"/>
                      <a:pt x="98" y="331"/>
                      <a:pt x="0" y="366"/>
                    </a:cubicBezTo>
                    <a:cubicBezTo>
                      <a:pt x="11" y="397"/>
                      <a:pt x="11" y="397"/>
                      <a:pt x="11" y="397"/>
                    </a:cubicBezTo>
                    <a:cubicBezTo>
                      <a:pt x="109" y="361"/>
                      <a:pt x="202" y="220"/>
                      <a:pt x="242" y="177"/>
                    </a:cubicBezTo>
                    <a:close/>
                  </a:path>
                </a:pathLst>
              </a:custGeom>
              <a:solidFill>
                <a:srgbClr val="CCCCCC"/>
              </a:solidFill>
              <a:ln w="4" cap="flat">
                <a:solidFill>
                  <a:srgbClr val="231F20"/>
                </a:solidFill>
                <a:prstDash val="solid"/>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sz="2400">
                  <a:solidFill>
                    <a:srgbClr val="000000"/>
                  </a:solidFill>
                  <a:latin typeface="+mj-lt"/>
                  <a:ea typeface="ＭＳ Ｐゴシック" pitchFamily="100" charset="-128"/>
                  <a:cs typeface="Arial" panose="020B0604020202020204" pitchFamily="34" charset="0"/>
                </a:endParaRPr>
              </a:p>
            </p:txBody>
          </p:sp>
        </p:grpSp>
      </p:grpSp>
      <p:sp>
        <p:nvSpPr>
          <p:cNvPr id="189" name="TextBox 188"/>
          <p:cNvSpPr txBox="1"/>
          <p:nvPr/>
        </p:nvSpPr>
        <p:spPr>
          <a:xfrm>
            <a:off x="2521990" y="1752889"/>
            <a:ext cx="2249975" cy="707886"/>
          </a:xfrm>
          <a:prstGeom prst="rect">
            <a:avLst/>
          </a:prstGeom>
          <a:noFill/>
        </p:spPr>
        <p:txBody>
          <a:bodyPr wrap="none" rtlCol="0">
            <a:spAutoFit/>
          </a:bodyPr>
          <a:lstStyle/>
          <a:p>
            <a:pPr algn="ctr"/>
            <a:r>
              <a:rPr lang="en-US" sz="2000" dirty="0" smtClean="0"/>
              <a:t>Commercial Digest</a:t>
            </a:r>
          </a:p>
          <a:p>
            <a:pPr algn="ctr"/>
            <a:r>
              <a:rPr lang="en-US" sz="2000" dirty="0" smtClean="0"/>
              <a:t>(HeLa, Yeast, </a:t>
            </a:r>
            <a:r>
              <a:rPr lang="en-US" sz="2000" i="1" dirty="0" smtClean="0"/>
              <a:t>E. coli</a:t>
            </a:r>
            <a:r>
              <a:rPr lang="en-US" sz="2000" dirty="0" smtClean="0"/>
              <a:t>)</a:t>
            </a:r>
            <a:endParaRPr lang="en-US" sz="2000" dirty="0"/>
          </a:p>
        </p:txBody>
      </p:sp>
      <p:pic>
        <p:nvPicPr>
          <p:cNvPr id="190" name="Picture 189"/>
          <p:cNvPicPr>
            <a:picLocks noChangeAspect="1"/>
          </p:cNvPicPr>
          <p:nvPr/>
        </p:nvPicPr>
        <p:blipFill>
          <a:blip r:embed="rId4"/>
          <a:stretch>
            <a:fillRect/>
          </a:stretch>
        </p:blipFill>
        <p:spPr>
          <a:xfrm>
            <a:off x="4961689" y="1559378"/>
            <a:ext cx="2268621" cy="1155459"/>
          </a:xfrm>
          <a:prstGeom prst="rect">
            <a:avLst/>
          </a:prstGeom>
        </p:spPr>
      </p:pic>
      <p:cxnSp>
        <p:nvCxnSpPr>
          <p:cNvPr id="191" name="Straight Arrow Connector 190"/>
          <p:cNvCxnSpPr/>
          <p:nvPr/>
        </p:nvCxnSpPr>
        <p:spPr>
          <a:xfrm>
            <a:off x="2257349" y="2118283"/>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4609443"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0" name="Google Shape;126;p21"/>
          <p:cNvSpPr/>
          <p:nvPr/>
        </p:nvSpPr>
        <p:spPr>
          <a:xfrm>
            <a:off x="7729882" y="1749867"/>
            <a:ext cx="809244" cy="776826"/>
          </a:xfrm>
          <a:prstGeom prst="flowChartDocumen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dirty="0" smtClean="0"/>
              <a:t>raw</a:t>
            </a:r>
            <a:endParaRPr sz="2000" dirty="0"/>
          </a:p>
        </p:txBody>
      </p:sp>
      <p:sp>
        <p:nvSpPr>
          <p:cNvPr id="201" name="Google Shape;127;p21"/>
          <p:cNvSpPr/>
          <p:nvPr/>
        </p:nvSpPr>
        <p:spPr>
          <a:xfrm>
            <a:off x="9177689" y="1425761"/>
            <a:ext cx="1380000" cy="1348500"/>
          </a:xfrm>
          <a:prstGeom prst="rect">
            <a:avLst/>
          </a:prstGeom>
          <a:solidFill>
            <a:srgbClr val="CFE2F3"/>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algn="ctr"/>
            <a:r>
              <a:rPr lang="en" sz="2000" dirty="0"/>
              <a:t>drag and drop to website</a:t>
            </a:r>
            <a:endParaRPr sz="2000" dirty="0"/>
          </a:p>
        </p:txBody>
      </p:sp>
      <p:cxnSp>
        <p:nvCxnSpPr>
          <p:cNvPr id="202" name="Straight Arrow Connector 201"/>
          <p:cNvCxnSpPr/>
          <p:nvPr/>
        </p:nvCxnSpPr>
        <p:spPr>
          <a:xfrm>
            <a:off x="723031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8686800" y="2118194"/>
            <a:ext cx="35224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2630" y="3390900"/>
            <a:ext cx="4885038" cy="2095500"/>
          </a:xfrm>
          <a:prstGeom prst="rect">
            <a:avLst/>
          </a:prstGeom>
        </p:spPr>
      </p:pic>
      <p:sp>
        <p:nvSpPr>
          <p:cNvPr id="205" name="TextBox 204"/>
          <p:cNvSpPr txBox="1"/>
          <p:nvPr/>
        </p:nvSpPr>
        <p:spPr>
          <a:xfrm>
            <a:off x="8667135" y="5486400"/>
            <a:ext cx="3657600" cy="923330"/>
          </a:xfrm>
          <a:prstGeom prst="rect">
            <a:avLst/>
          </a:prstGeom>
          <a:noFill/>
        </p:spPr>
        <p:txBody>
          <a:bodyPr wrap="square" rtlCol="0">
            <a:spAutoFit/>
          </a:bodyPr>
          <a:lstStyle/>
          <a:p>
            <a:r>
              <a:rPr lang="en-US" dirty="0" smtClean="0">
                <a:solidFill>
                  <a:srgbClr val="FF0000"/>
                </a:solidFill>
              </a:rPr>
              <a:t>Change this graphic to more simplistic, or whatever we want to show here.</a:t>
            </a:r>
            <a:endParaRPr lang="en-US" dirty="0">
              <a:solidFill>
                <a:srgbClr val="FF0000"/>
              </a:solidFill>
            </a:endParaRPr>
          </a:p>
        </p:txBody>
      </p:sp>
      <p:cxnSp>
        <p:nvCxnSpPr>
          <p:cNvPr id="206" name="Straight Arrow Connector 205"/>
          <p:cNvCxnSpPr/>
          <p:nvPr/>
        </p:nvCxnSpPr>
        <p:spPr>
          <a:xfrm flipH="1">
            <a:off x="9873623" y="2964836"/>
            <a:ext cx="4770" cy="464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10696332" y="1743662"/>
            <a:ext cx="2193855" cy="707886"/>
          </a:xfrm>
          <a:prstGeom prst="rect">
            <a:avLst/>
          </a:prstGeom>
          <a:noFill/>
        </p:spPr>
        <p:txBody>
          <a:bodyPr wrap="square" rtlCol="0">
            <a:spAutoFit/>
          </a:bodyPr>
          <a:lstStyle/>
          <a:p>
            <a:r>
              <a:rPr lang="en-US" sz="2000" i="1" dirty="0" smtClean="0"/>
              <a:t>no parameters required</a:t>
            </a:r>
            <a:endParaRPr lang="en-US" sz="2000" i="1" dirty="0"/>
          </a:p>
        </p:txBody>
      </p:sp>
      <p:sp>
        <p:nvSpPr>
          <p:cNvPr id="211" name="TextBox 210"/>
          <p:cNvSpPr txBox="1"/>
          <p:nvPr/>
        </p:nvSpPr>
        <p:spPr>
          <a:xfrm>
            <a:off x="0" y="3699986"/>
            <a:ext cx="6400800" cy="1323439"/>
          </a:xfrm>
          <a:prstGeom prst="rect">
            <a:avLst/>
          </a:prstGeom>
          <a:noFill/>
        </p:spPr>
        <p:txBody>
          <a:bodyPr wrap="square" rtlCol="0">
            <a:spAutoFit/>
          </a:bodyPr>
          <a:lstStyle/>
          <a:p>
            <a:pPr marL="342900" indent="-342900">
              <a:buAutoNum type="arabicParenR"/>
            </a:pPr>
            <a:r>
              <a:rPr lang="en-US" sz="2000" dirty="0" smtClean="0"/>
              <a:t>Use commercial digest standards and standard methods</a:t>
            </a:r>
          </a:p>
          <a:p>
            <a:pPr marL="342900" indent="-342900">
              <a:buAutoNum type="arabicParenR"/>
            </a:pPr>
            <a:r>
              <a:rPr lang="en-US" sz="2000" dirty="0" smtClean="0"/>
              <a:t>Upload raw file to web-app</a:t>
            </a:r>
          </a:p>
          <a:p>
            <a:pPr marL="342900" indent="-342900">
              <a:buAutoNum type="arabicParenR"/>
            </a:pPr>
            <a:r>
              <a:rPr lang="en-US" sz="2000" dirty="0" smtClean="0"/>
              <a:t>Return high-level summary (good, marginal, bad) with in-depth reports for troubleshooting</a:t>
            </a:r>
          </a:p>
        </p:txBody>
      </p:sp>
    </p:spTree>
    <p:extLst>
      <p:ext uri="{BB962C8B-B14F-4D97-AF65-F5344CB8AC3E}">
        <p14:creationId xmlns:p14="http://schemas.microsoft.com/office/powerpoint/2010/main" val="246544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5257800" cy="457200"/>
          </a:xfrm>
        </p:spPr>
        <p:txBody>
          <a:bodyPr>
            <a:noAutofit/>
          </a:bodyPr>
          <a:lstStyle/>
          <a:p>
            <a:r>
              <a:rPr lang="en-US" sz="2400" cap="none" dirty="0" smtClean="0"/>
              <a:t>Yet another tool!!!</a:t>
            </a:r>
            <a:endParaRPr lang="en-US" sz="2400" cap="non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6" name="TextBox 5"/>
          <p:cNvSpPr txBox="1"/>
          <p:nvPr/>
        </p:nvSpPr>
        <p:spPr>
          <a:xfrm>
            <a:off x="1905000" y="533400"/>
            <a:ext cx="6922721" cy="646331"/>
          </a:xfrm>
          <a:prstGeom prst="rect">
            <a:avLst/>
          </a:prstGeom>
          <a:noFill/>
        </p:spPr>
        <p:txBody>
          <a:bodyPr wrap="square" rtlCol="0">
            <a:spAutoFit/>
          </a:bodyPr>
          <a:lstStyle/>
          <a:p>
            <a:r>
              <a:rPr lang="en-US" dirty="0" smtClean="0"/>
              <a:t>By specifically focusing on a weekly QC sample run for system suitability, all our metrics/reports can be made </a:t>
            </a:r>
            <a:r>
              <a:rPr lang="en-US" b="1" dirty="0" smtClean="0"/>
              <a:t>without user specified parameters</a:t>
            </a:r>
            <a:r>
              <a:rPr lang="en-US" dirty="0" smtClean="0"/>
              <a: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5127999"/>
              </p:ext>
            </p:extLst>
          </p:nvPr>
        </p:nvGraphicFramePr>
        <p:xfrm>
          <a:off x="1905000" y="3785989"/>
          <a:ext cx="6858000" cy="2410308"/>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808264114"/>
                    </a:ext>
                  </a:extLst>
                </a:gridCol>
                <a:gridCol w="1295400">
                  <a:extLst>
                    <a:ext uri="{9D8B030D-6E8A-4147-A177-3AD203B41FA5}">
                      <a16:colId xmlns:a16="http://schemas.microsoft.com/office/drawing/2014/main" val="1861532158"/>
                    </a:ext>
                  </a:extLst>
                </a:gridCol>
                <a:gridCol w="1219200">
                  <a:extLst>
                    <a:ext uri="{9D8B030D-6E8A-4147-A177-3AD203B41FA5}">
                      <a16:colId xmlns:a16="http://schemas.microsoft.com/office/drawing/2014/main" val="472143078"/>
                    </a:ext>
                  </a:extLst>
                </a:gridCol>
                <a:gridCol w="1066800">
                  <a:extLst>
                    <a:ext uri="{9D8B030D-6E8A-4147-A177-3AD203B41FA5}">
                      <a16:colId xmlns:a16="http://schemas.microsoft.com/office/drawing/2014/main" val="2170212829"/>
                    </a:ext>
                  </a:extLst>
                </a:gridCol>
                <a:gridCol w="947650">
                  <a:extLst>
                    <a:ext uri="{9D8B030D-6E8A-4147-A177-3AD203B41FA5}">
                      <a16:colId xmlns:a16="http://schemas.microsoft.com/office/drawing/2014/main" val="2617575511"/>
                    </a:ext>
                  </a:extLst>
                </a:gridCol>
                <a:gridCol w="1185950">
                  <a:extLst>
                    <a:ext uri="{9D8B030D-6E8A-4147-A177-3AD203B41FA5}">
                      <a16:colId xmlns:a16="http://schemas.microsoft.com/office/drawing/2014/main" val="817455653"/>
                    </a:ext>
                  </a:extLst>
                </a:gridCol>
              </a:tblGrid>
              <a:tr h="291659">
                <a:tc>
                  <a:txBody>
                    <a:bodyPr/>
                    <a:lstStyle/>
                    <a:p>
                      <a:endParaRPr lang="en-US" sz="1800" dirty="0"/>
                    </a:p>
                  </a:txBody>
                  <a:tcPr marL="71916" marR="71916" marT="35958" marB="35958"/>
                </a:tc>
                <a:tc>
                  <a:txBody>
                    <a:bodyPr/>
                    <a:lstStyle/>
                    <a:p>
                      <a:r>
                        <a:rPr lang="en-US" sz="1800" dirty="0" smtClean="0"/>
                        <a:t>Sample</a:t>
                      </a:r>
                      <a:endParaRPr lang="en-US" sz="1800" dirty="0"/>
                    </a:p>
                  </a:txBody>
                  <a:tcPr marL="71916" marR="71916" marT="35958" marB="35958"/>
                </a:tc>
                <a:tc>
                  <a:txBody>
                    <a:bodyPr/>
                    <a:lstStyle/>
                    <a:p>
                      <a:r>
                        <a:rPr lang="en-US" sz="1800" dirty="0" smtClean="0"/>
                        <a:t>LC</a:t>
                      </a:r>
                      <a:endParaRPr lang="en-US" sz="1800" dirty="0"/>
                    </a:p>
                  </a:txBody>
                  <a:tcPr marL="71916" marR="71916" marT="35958" marB="35958"/>
                </a:tc>
                <a:tc>
                  <a:txBody>
                    <a:bodyPr/>
                    <a:lstStyle/>
                    <a:p>
                      <a:r>
                        <a:rPr lang="en-US" sz="1800" dirty="0" smtClean="0"/>
                        <a:t>Source</a:t>
                      </a:r>
                      <a:endParaRPr lang="en-US" sz="1800" dirty="0"/>
                    </a:p>
                  </a:txBody>
                  <a:tcPr marL="71916" marR="71916" marT="35958" marB="35958"/>
                </a:tc>
                <a:tc>
                  <a:txBody>
                    <a:bodyPr/>
                    <a:lstStyle/>
                    <a:p>
                      <a:r>
                        <a:rPr lang="en-US" sz="1800" dirty="0" smtClean="0"/>
                        <a:t>MS1</a:t>
                      </a:r>
                      <a:endParaRPr lang="en-US" sz="1800" dirty="0"/>
                    </a:p>
                  </a:txBody>
                  <a:tcPr marL="71916" marR="71916" marT="35958" marB="35958"/>
                </a:tc>
                <a:tc>
                  <a:txBody>
                    <a:bodyPr/>
                    <a:lstStyle/>
                    <a:p>
                      <a:r>
                        <a:rPr lang="en-US" sz="1800" dirty="0" smtClean="0"/>
                        <a:t>MS2</a:t>
                      </a:r>
                      <a:endParaRPr lang="en-US" sz="1800" dirty="0"/>
                    </a:p>
                  </a:txBody>
                  <a:tcPr marL="71916" marR="71916" marT="35958" marB="35958"/>
                </a:tc>
                <a:extLst>
                  <a:ext uri="{0D108BD9-81ED-4DB2-BD59-A6C34878D82A}">
                    <a16:rowId xmlns:a16="http://schemas.microsoft.com/office/drawing/2014/main" val="1129630933"/>
                  </a:ext>
                </a:extLst>
              </a:tr>
              <a:tr h="291659">
                <a:tc>
                  <a:txBody>
                    <a:bodyPr/>
                    <a:lstStyle/>
                    <a:p>
                      <a:r>
                        <a:rPr lang="en-US" sz="1800" dirty="0" smtClean="0"/>
                        <a:t>ID-free</a:t>
                      </a:r>
                      <a:endParaRPr lang="en-US" sz="1800" dirty="0"/>
                    </a:p>
                  </a:txBody>
                  <a:tcPr marL="71916" marR="71916" marT="35958" marB="35958"/>
                </a:tc>
                <a:tc>
                  <a:txBody>
                    <a:bodyPr/>
                    <a:lstStyle/>
                    <a:p>
                      <a:r>
                        <a:rPr lang="en-US" sz="1800" dirty="0" smtClean="0"/>
                        <a:t>amount</a:t>
                      </a:r>
                      <a:r>
                        <a:rPr lang="en-US" sz="1800" baseline="0" dirty="0" smtClean="0"/>
                        <a:t> loaded on column</a:t>
                      </a:r>
                      <a:endParaRPr lang="en-US" sz="1800" dirty="0"/>
                    </a:p>
                  </a:txBody>
                  <a:tcPr marL="71916" marR="71916" marT="35958" marB="35958"/>
                </a:tc>
                <a:tc>
                  <a:txBody>
                    <a:bodyPr/>
                    <a:lstStyle/>
                    <a:p>
                      <a:r>
                        <a:rPr lang="en-US" sz="1800" dirty="0" smtClean="0"/>
                        <a:t>Peak-widths,</a:t>
                      </a:r>
                      <a:r>
                        <a:rPr lang="en-US" sz="1800" baseline="0" dirty="0" smtClean="0"/>
                        <a:t> peak capacity</a:t>
                      </a:r>
                      <a:endParaRPr lang="en-US" sz="1800" dirty="0"/>
                    </a:p>
                  </a:txBody>
                  <a:tcPr marL="71916" marR="71916" marT="35958" marB="35958"/>
                </a:tc>
                <a:tc>
                  <a:txBody>
                    <a:bodyPr/>
                    <a:lstStyle/>
                    <a:p>
                      <a:r>
                        <a:rPr lang="en-US" sz="1800" dirty="0" smtClean="0"/>
                        <a:t>stability</a:t>
                      </a:r>
                      <a:endParaRPr lang="en-US" sz="1800" dirty="0"/>
                    </a:p>
                  </a:txBody>
                  <a:tcPr marL="71916" marR="71916" marT="35958" marB="35958"/>
                </a:tc>
                <a:tc>
                  <a:txBody>
                    <a:bodyPr/>
                    <a:lstStyle/>
                    <a:p>
                      <a:r>
                        <a:rPr lang="en-US" sz="1800" dirty="0" smtClean="0"/>
                        <a:t>TIC</a:t>
                      </a:r>
                      <a:endParaRPr lang="en-US" sz="1800" dirty="0"/>
                    </a:p>
                  </a:txBody>
                  <a:tcPr marL="71916" marR="71916" marT="35958" marB="35958"/>
                </a:tc>
                <a:tc>
                  <a:txBody>
                    <a:bodyPr/>
                    <a:lstStyle/>
                    <a:p>
                      <a:r>
                        <a:rPr lang="en-US" sz="1800" dirty="0" smtClean="0"/>
                        <a:t>Frequency</a:t>
                      </a:r>
                      <a:endParaRPr lang="en-US" sz="1800" dirty="0"/>
                    </a:p>
                  </a:txBody>
                  <a:tcPr marL="71916" marR="71916" marT="35958" marB="35958"/>
                </a:tc>
                <a:extLst>
                  <a:ext uri="{0D108BD9-81ED-4DB2-BD59-A6C34878D82A}">
                    <a16:rowId xmlns:a16="http://schemas.microsoft.com/office/drawing/2014/main" val="1021100382"/>
                  </a:ext>
                </a:extLst>
              </a:tr>
              <a:tr h="291659">
                <a:tc>
                  <a:txBody>
                    <a:bodyPr/>
                    <a:lstStyle/>
                    <a:p>
                      <a:r>
                        <a:rPr lang="en-US" sz="1800" dirty="0" smtClean="0"/>
                        <a:t>ID-based</a:t>
                      </a:r>
                      <a:endParaRPr lang="en-US" sz="1800" dirty="0"/>
                    </a:p>
                  </a:txBody>
                  <a:tcPr marL="71916" marR="71916" marT="35958" marB="35958"/>
                </a:tc>
                <a:tc>
                  <a:txBody>
                    <a:bodyPr/>
                    <a:lstStyle/>
                    <a:p>
                      <a:r>
                        <a:rPr lang="en-US" sz="1800" dirty="0" smtClean="0"/>
                        <a:t>% spectra matched</a:t>
                      </a:r>
                      <a:endParaRPr lang="en-US" sz="1800" dirty="0"/>
                    </a:p>
                  </a:txBody>
                  <a:tcPr marL="71916" marR="71916" marT="35958" marB="35958"/>
                </a:tc>
                <a:tc>
                  <a:txBody>
                    <a:bodyPr/>
                    <a:lstStyle/>
                    <a:p>
                      <a:r>
                        <a:rPr lang="en-US" sz="1800" dirty="0" smtClean="0"/>
                        <a:t>pH of mobile phases</a:t>
                      </a:r>
                      <a:endParaRPr lang="en-US" sz="1800" dirty="0"/>
                    </a:p>
                  </a:txBody>
                  <a:tcPr marL="71916" marR="71916" marT="35958" marB="35958"/>
                </a:tc>
                <a:tc>
                  <a:txBody>
                    <a:bodyPr/>
                    <a:lstStyle/>
                    <a:p>
                      <a:endParaRPr lang="en-US" sz="1800" dirty="0"/>
                    </a:p>
                  </a:txBody>
                  <a:tcPr marL="71916" marR="71916" marT="35958" marB="35958"/>
                </a:tc>
                <a:tc>
                  <a:txBody>
                    <a:bodyPr/>
                    <a:lstStyle/>
                    <a:p>
                      <a:r>
                        <a:rPr lang="en-US" sz="1800" dirty="0" smtClean="0"/>
                        <a:t>Mass error</a:t>
                      </a:r>
                      <a:endParaRPr lang="en-US" sz="1800" dirty="0"/>
                    </a:p>
                  </a:txBody>
                  <a:tcPr marL="71916" marR="71916" marT="35958" marB="35958"/>
                </a:tc>
                <a:tc>
                  <a:txBody>
                    <a:bodyPr/>
                    <a:lstStyle/>
                    <a:p>
                      <a:r>
                        <a:rPr lang="en-US" sz="1800" dirty="0" smtClean="0"/>
                        <a:t>Mass error;</a:t>
                      </a:r>
                      <a:r>
                        <a:rPr lang="en-US" sz="1800" baseline="0" dirty="0" smtClean="0"/>
                        <a:t> </a:t>
                      </a:r>
                    </a:p>
                    <a:p>
                      <a:r>
                        <a:rPr lang="en-US" sz="1800" dirty="0" smtClean="0"/>
                        <a:t># PSMs</a:t>
                      </a:r>
                      <a:endParaRPr lang="en-US" sz="1800" dirty="0"/>
                    </a:p>
                  </a:txBody>
                  <a:tcPr marL="71916" marR="71916" marT="35958" marB="35958"/>
                </a:tc>
                <a:extLst>
                  <a:ext uri="{0D108BD9-81ED-4DB2-BD59-A6C34878D82A}">
                    <a16:rowId xmlns:a16="http://schemas.microsoft.com/office/drawing/2014/main" val="3599667411"/>
                  </a:ext>
                </a:extLst>
              </a:tr>
            </a:tbl>
          </a:graphicData>
        </a:graphic>
      </p:graphicFrame>
      <p:sp>
        <p:nvSpPr>
          <p:cNvPr id="8" name="TextBox 7"/>
          <p:cNvSpPr txBox="1"/>
          <p:nvPr/>
        </p:nvSpPr>
        <p:spPr>
          <a:xfrm>
            <a:off x="-1385" y="5754469"/>
            <a:ext cx="1906385" cy="646331"/>
          </a:xfrm>
          <a:prstGeom prst="rect">
            <a:avLst/>
          </a:prstGeom>
          <a:noFill/>
        </p:spPr>
        <p:txBody>
          <a:bodyPr wrap="square" rtlCol="0">
            <a:spAutoFit/>
          </a:bodyPr>
          <a:lstStyle/>
          <a:p>
            <a:r>
              <a:rPr lang="en-US" i="1" dirty="0" smtClean="0"/>
              <a:t>*there are more metrics than these</a:t>
            </a:r>
            <a:endParaRPr lang="en-US" i="1" dirty="0"/>
          </a:p>
        </p:txBody>
      </p:sp>
      <p:sp>
        <p:nvSpPr>
          <p:cNvPr id="3" name="TextBox 2"/>
          <p:cNvSpPr txBox="1"/>
          <p:nvPr/>
        </p:nvSpPr>
        <p:spPr>
          <a:xfrm>
            <a:off x="12420600" y="2061150"/>
            <a:ext cx="2645861" cy="3693319"/>
          </a:xfrm>
          <a:prstGeom prst="rect">
            <a:avLst/>
          </a:prstGeom>
          <a:noFill/>
        </p:spPr>
        <p:txBody>
          <a:bodyPr wrap="square" rtlCol="0">
            <a:spAutoFit/>
          </a:bodyPr>
          <a:lstStyle/>
          <a:p>
            <a:r>
              <a:rPr lang="en-US" dirty="0" smtClean="0"/>
              <a:t>Instead of plotting a </a:t>
            </a:r>
            <a:r>
              <a:rPr lang="en-US" dirty="0"/>
              <a:t>predefined peptide or </a:t>
            </a:r>
            <a:r>
              <a:rPr lang="en-US" i="1" dirty="0"/>
              <a:t>m/z</a:t>
            </a:r>
            <a:r>
              <a:rPr lang="en-US" dirty="0"/>
              <a:t> across many datasets, we use </a:t>
            </a:r>
            <a:r>
              <a:rPr lang="en-US" dirty="0" smtClean="0"/>
              <a:t>machine learning </a:t>
            </a:r>
            <a:r>
              <a:rPr lang="en-US" dirty="0"/>
              <a:t>to model the performance of the LC and the ion source, to give more actionable QC metrics for troubleshooting. We also strive to have one ID-based and one ID-free metric for each system component.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602" y="2030560"/>
            <a:ext cx="1295400" cy="1614069"/>
          </a:xfrm>
          <a:prstGeom prst="rect">
            <a:avLst/>
          </a:prstGeom>
        </p:spPr>
      </p:pic>
      <p:sp>
        <p:nvSpPr>
          <p:cNvPr id="9" name="Right Arrow 8"/>
          <p:cNvSpPr/>
          <p:nvPr/>
        </p:nvSpPr>
        <p:spPr>
          <a:xfrm>
            <a:off x="8827721" y="2621965"/>
            <a:ext cx="949904" cy="470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77625" y="2395556"/>
            <a:ext cx="1350241" cy="923330"/>
          </a:xfrm>
          <a:prstGeom prst="rect">
            <a:avLst/>
          </a:prstGeom>
          <a:noFill/>
        </p:spPr>
        <p:txBody>
          <a:bodyPr wrap="none" rtlCol="0">
            <a:spAutoFit/>
          </a:bodyPr>
          <a:lstStyle/>
          <a:p>
            <a:r>
              <a:rPr lang="en-US" dirty="0" smtClean="0"/>
              <a:t>TIC</a:t>
            </a:r>
          </a:p>
          <a:p>
            <a:r>
              <a:rPr lang="en-US" dirty="0" smtClean="0"/>
              <a:t>Peak Widths</a:t>
            </a:r>
          </a:p>
          <a:p>
            <a:r>
              <a:rPr lang="en-US" dirty="0" smtClean="0"/>
              <a:t>PSMs</a:t>
            </a:r>
          </a:p>
        </p:txBody>
      </p:sp>
      <p:sp>
        <p:nvSpPr>
          <p:cNvPr id="13" name="TextBox 12"/>
          <p:cNvSpPr txBox="1"/>
          <p:nvPr/>
        </p:nvSpPr>
        <p:spPr>
          <a:xfrm>
            <a:off x="11070359" y="2133946"/>
            <a:ext cx="707245" cy="1446550"/>
          </a:xfrm>
          <a:prstGeom prst="rect">
            <a:avLst/>
          </a:prstGeom>
          <a:noFill/>
        </p:spPr>
        <p:txBody>
          <a:bodyPr wrap="none" rtlCol="0">
            <a:spAutoFit/>
          </a:bodyPr>
          <a:lstStyle/>
          <a:p>
            <a:r>
              <a:rPr lang="en-US" sz="8800"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1718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9" grpId="1" animBg="1"/>
      <p:bldP spid="10" grpId="0"/>
      <p:bldP spid="10"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9982200" cy="457200"/>
          </a:xfrm>
        </p:spPr>
        <p:txBody>
          <a:bodyPr>
            <a:noAutofit/>
          </a:bodyPr>
          <a:lstStyle/>
          <a:p>
            <a:r>
              <a:rPr lang="en-US" sz="2400" cap="none" dirty="0" smtClean="0"/>
              <a:t>Development of QC </a:t>
            </a:r>
            <a:r>
              <a:rPr lang="en-US" sz="2400" cap="none" dirty="0" err="1" smtClean="0"/>
              <a:t>Benchmarker</a:t>
            </a:r>
            <a:endParaRPr lang="en-US" sz="2400" cap="non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375" y="1321343"/>
            <a:ext cx="5715000" cy="2451523"/>
          </a:xfrm>
          <a:prstGeom prst="rect">
            <a:avLst/>
          </a:prstGeom>
        </p:spPr>
      </p:pic>
      <p:sp>
        <p:nvSpPr>
          <p:cNvPr id="5" name="TextBox 4"/>
          <p:cNvSpPr txBox="1"/>
          <p:nvPr/>
        </p:nvSpPr>
        <p:spPr>
          <a:xfrm>
            <a:off x="2590800" y="762000"/>
            <a:ext cx="1866665" cy="369332"/>
          </a:xfrm>
          <a:prstGeom prst="rect">
            <a:avLst/>
          </a:prstGeom>
          <a:noFill/>
        </p:spPr>
        <p:txBody>
          <a:bodyPr wrap="none" rtlCol="0">
            <a:spAutoFit/>
          </a:bodyPr>
          <a:lstStyle/>
          <a:p>
            <a:r>
              <a:rPr lang="en-US" dirty="0" smtClean="0"/>
              <a:t>Standard sample, </a:t>
            </a:r>
            <a:endParaRPr lang="en-US" dirty="0"/>
          </a:p>
        </p:txBody>
      </p:sp>
      <p:sp>
        <p:nvSpPr>
          <p:cNvPr id="8" name="Rectangle 7"/>
          <p:cNvSpPr/>
          <p:nvPr/>
        </p:nvSpPr>
        <p:spPr>
          <a:xfrm>
            <a:off x="2590800" y="762000"/>
            <a:ext cx="16764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29335" y="762000"/>
            <a:ext cx="1348703" cy="369332"/>
          </a:xfrm>
          <a:prstGeom prst="rect">
            <a:avLst/>
          </a:prstGeom>
          <a:noFill/>
        </p:spPr>
        <p:txBody>
          <a:bodyPr wrap="none" rtlCol="0">
            <a:spAutoFit/>
          </a:bodyPr>
          <a:lstStyle/>
          <a:p>
            <a:r>
              <a:rPr lang="en-US" dirty="0"/>
              <a:t>LC gradient, </a:t>
            </a:r>
          </a:p>
        </p:txBody>
      </p:sp>
      <p:sp>
        <p:nvSpPr>
          <p:cNvPr id="10" name="TextBox 9"/>
          <p:cNvSpPr txBox="1"/>
          <p:nvPr/>
        </p:nvSpPr>
        <p:spPr>
          <a:xfrm>
            <a:off x="5410200" y="762000"/>
            <a:ext cx="2836418" cy="369332"/>
          </a:xfrm>
          <a:prstGeom prst="rect">
            <a:avLst/>
          </a:prstGeom>
          <a:noFill/>
        </p:spPr>
        <p:txBody>
          <a:bodyPr wrap="none" rtlCol="0">
            <a:spAutoFit/>
          </a:bodyPr>
          <a:lstStyle/>
          <a:p>
            <a:r>
              <a:rPr lang="en-US" dirty="0" smtClean="0"/>
              <a:t>and </a:t>
            </a:r>
            <a:r>
              <a:rPr lang="en-US" dirty="0"/>
              <a:t>acquisition parameters</a:t>
            </a:r>
          </a:p>
        </p:txBody>
      </p:sp>
      <p:sp>
        <p:nvSpPr>
          <p:cNvPr id="11" name="Rectangle 10"/>
          <p:cNvSpPr/>
          <p:nvPr/>
        </p:nvSpPr>
        <p:spPr>
          <a:xfrm>
            <a:off x="4267200" y="762000"/>
            <a:ext cx="12192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6400" y="762000"/>
            <a:ext cx="3352800" cy="32004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4248033" y="4133968"/>
            <a:ext cx="1181335"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14626" y="5105400"/>
            <a:ext cx="5636287" cy="646331"/>
          </a:xfrm>
          <a:prstGeom prst="rect">
            <a:avLst/>
          </a:prstGeom>
          <a:noFill/>
        </p:spPr>
        <p:txBody>
          <a:bodyPr wrap="none" rtlCol="0">
            <a:spAutoFit/>
          </a:bodyPr>
          <a:lstStyle/>
          <a:p>
            <a:pPr algn="ctr"/>
            <a:r>
              <a:rPr lang="en-US" b="1" u="sng" dirty="0" smtClean="0">
                <a:solidFill>
                  <a:srgbClr val="FF0000"/>
                </a:solidFill>
              </a:rPr>
              <a:t>Problems</a:t>
            </a:r>
          </a:p>
          <a:p>
            <a:pPr algn="ctr"/>
            <a:r>
              <a:rPr lang="en-US" dirty="0" smtClean="0">
                <a:solidFill>
                  <a:srgbClr val="FF0000"/>
                </a:solidFill>
              </a:rPr>
              <a:t>Pumps, column, mobile phases, system contaminants, etc.</a:t>
            </a:r>
            <a:endParaRPr lang="en-US" dirty="0">
              <a:solidFill>
                <a:srgbClr val="FF0000"/>
              </a:solidFill>
            </a:endParaRPr>
          </a:p>
        </p:txBody>
      </p:sp>
      <p:sp>
        <p:nvSpPr>
          <p:cNvPr id="15" name="Right Brace 14"/>
          <p:cNvSpPr/>
          <p:nvPr/>
        </p:nvSpPr>
        <p:spPr>
          <a:xfrm rot="5400000">
            <a:off x="6944492" y="2617717"/>
            <a:ext cx="457200" cy="314656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rot="5400000">
            <a:off x="3401755" y="3592020"/>
            <a:ext cx="457200" cy="119796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046673" y="4419600"/>
            <a:ext cx="1220527" cy="369332"/>
          </a:xfrm>
          <a:prstGeom prst="rect">
            <a:avLst/>
          </a:prstGeom>
          <a:noFill/>
        </p:spPr>
        <p:txBody>
          <a:bodyPr wrap="none" rtlCol="0">
            <a:spAutoFit/>
          </a:bodyPr>
          <a:lstStyle/>
          <a:p>
            <a:pPr algn="ctr"/>
            <a:r>
              <a:rPr lang="en-US" dirty="0" smtClean="0"/>
              <a:t>Very stable</a:t>
            </a:r>
            <a:endParaRPr lang="en-US" dirty="0"/>
          </a:p>
        </p:txBody>
      </p:sp>
      <p:sp>
        <p:nvSpPr>
          <p:cNvPr id="18" name="TextBox 17"/>
          <p:cNvSpPr txBox="1"/>
          <p:nvPr/>
        </p:nvSpPr>
        <p:spPr>
          <a:xfrm>
            <a:off x="5599809" y="4419600"/>
            <a:ext cx="3239391" cy="646331"/>
          </a:xfrm>
          <a:prstGeom prst="rect">
            <a:avLst/>
          </a:prstGeom>
          <a:noFill/>
        </p:spPr>
        <p:txBody>
          <a:bodyPr wrap="square" rtlCol="0">
            <a:spAutoFit/>
          </a:bodyPr>
          <a:lstStyle/>
          <a:p>
            <a:pPr algn="ctr"/>
            <a:r>
              <a:rPr lang="en-US" dirty="0" smtClean="0"/>
              <a:t>Performance of source to MS2 is verified during calibration</a:t>
            </a:r>
            <a:endParaRPr lang="en-US" dirty="0"/>
          </a:p>
        </p:txBody>
      </p:sp>
    </p:spTree>
    <p:extLst>
      <p:ext uri="{BB962C8B-B14F-4D97-AF65-F5344CB8AC3E}">
        <p14:creationId xmlns:p14="http://schemas.microsoft.com/office/powerpoint/2010/main" val="200166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2" grpId="0" animBg="1"/>
      <p:bldP spid="12" grpId="1" animBg="1"/>
      <p:bldP spid="13" grpId="0" animBg="1"/>
      <p:bldP spid="14" grpId="0"/>
      <p:bldP spid="15" grpId="0" animBg="1"/>
      <p:bldP spid="16" grpId="0" animBg="1"/>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11049000" cy="457200"/>
          </a:xfrm>
        </p:spPr>
        <p:txBody>
          <a:bodyPr>
            <a:noAutofit/>
          </a:bodyPr>
          <a:lstStyle/>
          <a:p>
            <a:r>
              <a:rPr lang="en-US" sz="2400" cap="none" dirty="0" smtClean="0"/>
              <a:t>Machine Learning-based prediction of mobile phase pH and pump performance</a:t>
            </a:r>
            <a:endParaRPr lang="en-US" sz="2400" cap="non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2656" r="58935"/>
          <a:stretch/>
        </p:blipFill>
        <p:spPr>
          <a:xfrm>
            <a:off x="152400" y="914400"/>
            <a:ext cx="1052051" cy="2451523"/>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3437" t="38118" r="26562" b="6436"/>
          <a:stretch/>
        </p:blipFill>
        <p:spPr>
          <a:xfrm>
            <a:off x="6400800" y="1066800"/>
            <a:ext cx="3309257" cy="2895600"/>
          </a:xfrm>
          <a:prstGeom prst="rect">
            <a:avLst/>
          </a:prstGeom>
        </p:spPr>
      </p:pic>
      <p:sp>
        <p:nvSpPr>
          <p:cNvPr id="5" name="TextBox 4"/>
          <p:cNvSpPr txBox="1"/>
          <p:nvPr/>
        </p:nvSpPr>
        <p:spPr>
          <a:xfrm>
            <a:off x="3238500" y="4343400"/>
            <a:ext cx="5715000"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t>A deviation away from the unison slope indicated mobile phase pH is off</a:t>
            </a:r>
          </a:p>
          <a:p>
            <a:pPr marL="285750" indent="-285750">
              <a:buFont typeface="Wingdings" panose="05000000000000000000" pitchFamily="2" charset="2"/>
              <a:buChar char="Ø"/>
            </a:pPr>
            <a:r>
              <a:rPr lang="en-US" sz="2000" dirty="0" smtClean="0"/>
              <a:t>A deviation of the lines intercept indicates the pumps aren’t performing correctly</a:t>
            </a:r>
            <a:endParaRPr lang="en-US" sz="2000"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437" t="38118" r="26562" b="6436"/>
          <a:stretch/>
        </p:blipFill>
        <p:spPr>
          <a:xfrm>
            <a:off x="2042207" y="1033549"/>
            <a:ext cx="3309257" cy="2895600"/>
          </a:xfrm>
          <a:prstGeom prst="rect">
            <a:avLst/>
          </a:prstGeom>
        </p:spPr>
      </p:pic>
      <p:sp>
        <p:nvSpPr>
          <p:cNvPr id="7" name="TextBox 6"/>
          <p:cNvSpPr txBox="1"/>
          <p:nvPr/>
        </p:nvSpPr>
        <p:spPr>
          <a:xfrm>
            <a:off x="3581400" y="714093"/>
            <a:ext cx="696024" cy="369332"/>
          </a:xfrm>
          <a:prstGeom prst="rect">
            <a:avLst/>
          </a:prstGeom>
          <a:noFill/>
        </p:spPr>
        <p:txBody>
          <a:bodyPr wrap="none" rtlCol="0">
            <a:spAutoFit/>
          </a:bodyPr>
          <a:lstStyle/>
          <a:p>
            <a:r>
              <a:rPr lang="en-US" dirty="0" smtClean="0"/>
              <a:t>Good</a:t>
            </a:r>
            <a:endParaRPr lang="en-US" dirty="0"/>
          </a:p>
        </p:txBody>
      </p:sp>
      <p:sp>
        <p:nvSpPr>
          <p:cNvPr id="8" name="TextBox 7"/>
          <p:cNvSpPr txBox="1"/>
          <p:nvPr/>
        </p:nvSpPr>
        <p:spPr>
          <a:xfrm>
            <a:off x="7736726" y="714093"/>
            <a:ext cx="915635" cy="369332"/>
          </a:xfrm>
          <a:prstGeom prst="rect">
            <a:avLst/>
          </a:prstGeom>
          <a:noFill/>
        </p:spPr>
        <p:txBody>
          <a:bodyPr wrap="none" rtlCol="0">
            <a:spAutoFit/>
          </a:bodyPr>
          <a:lstStyle/>
          <a:p>
            <a:r>
              <a:rPr lang="en-US" dirty="0" smtClean="0"/>
              <a:t>pH shift</a:t>
            </a:r>
            <a:endParaRPr lang="en-US" dirty="0"/>
          </a:p>
        </p:txBody>
      </p:sp>
    </p:spTree>
    <p:extLst>
      <p:ext uri="{BB962C8B-B14F-4D97-AF65-F5344CB8AC3E}">
        <p14:creationId xmlns:p14="http://schemas.microsoft.com/office/powerpoint/2010/main" val="1570750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6200"/>
            <a:ext cx="8610600" cy="457200"/>
          </a:xfrm>
        </p:spPr>
        <p:txBody>
          <a:bodyPr>
            <a:noAutofit/>
          </a:bodyPr>
          <a:lstStyle/>
          <a:p>
            <a:r>
              <a:rPr lang="en-US" sz="2400" cap="none" dirty="0"/>
              <a:t>Autocorrelation-based peak width determination</a:t>
            </a:r>
            <a:endParaRPr lang="en-US" sz="2400" cap="none"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4129" r="37635"/>
          <a:stretch/>
        </p:blipFill>
        <p:spPr>
          <a:xfrm>
            <a:off x="228600" y="533400"/>
            <a:ext cx="1042220" cy="2451523"/>
          </a:xfrm>
          <a:prstGeom prst="rect">
            <a:avLst/>
          </a:prstGeom>
        </p:spPr>
      </p:pic>
      <p:pic>
        <p:nvPicPr>
          <p:cNvPr id="5" name="Picture 4"/>
          <p:cNvPicPr>
            <a:picLocks noChangeAspect="1"/>
          </p:cNvPicPr>
          <p:nvPr/>
        </p:nvPicPr>
        <p:blipFill>
          <a:blip r:embed="rId4"/>
          <a:stretch>
            <a:fillRect/>
          </a:stretch>
        </p:blipFill>
        <p:spPr>
          <a:xfrm>
            <a:off x="2971800" y="914400"/>
            <a:ext cx="3234263" cy="3713040"/>
          </a:xfrm>
          <a:prstGeom prst="rect">
            <a:avLst/>
          </a:prstGeom>
        </p:spPr>
      </p:pic>
      <p:pic>
        <p:nvPicPr>
          <p:cNvPr id="6" name="Picture 5"/>
          <p:cNvPicPr>
            <a:picLocks noChangeAspect="1"/>
          </p:cNvPicPr>
          <p:nvPr/>
        </p:nvPicPr>
        <p:blipFill>
          <a:blip r:embed="rId5"/>
          <a:stretch>
            <a:fillRect/>
          </a:stretch>
        </p:blipFill>
        <p:spPr>
          <a:xfrm>
            <a:off x="6206063" y="914400"/>
            <a:ext cx="3234263" cy="3713040"/>
          </a:xfrm>
          <a:prstGeom prst="rect">
            <a:avLst/>
          </a:prstGeom>
        </p:spPr>
      </p:pic>
      <p:sp>
        <p:nvSpPr>
          <p:cNvPr id="7" name="TextBox 6"/>
          <p:cNvSpPr txBox="1"/>
          <p:nvPr/>
        </p:nvSpPr>
        <p:spPr>
          <a:xfrm>
            <a:off x="6818231" y="4608390"/>
            <a:ext cx="2644314" cy="369332"/>
          </a:xfrm>
          <a:prstGeom prst="rect">
            <a:avLst/>
          </a:prstGeom>
          <a:noFill/>
        </p:spPr>
        <p:txBody>
          <a:bodyPr wrap="none" rtlCol="0">
            <a:spAutoFit/>
          </a:bodyPr>
          <a:lstStyle/>
          <a:p>
            <a:r>
              <a:rPr lang="en-US" dirty="0" smtClean="0"/>
              <a:t>Shifted all points by 50 </a:t>
            </a:r>
            <a:r>
              <a:rPr lang="en-US" dirty="0" err="1" smtClean="0"/>
              <a:t>ms</a:t>
            </a:r>
            <a:endParaRPr lang="en-US" dirty="0"/>
          </a:p>
        </p:txBody>
      </p:sp>
    </p:spTree>
    <p:extLst>
      <p:ext uri="{BB962C8B-B14F-4D97-AF65-F5344CB8AC3E}">
        <p14:creationId xmlns:p14="http://schemas.microsoft.com/office/powerpoint/2010/main" val="4018426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2124</TotalTime>
  <Words>1385</Words>
  <Application>Microsoft Office PowerPoint</Application>
  <PresentationFormat>Widescreen</PresentationFormat>
  <Paragraphs>258</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MS PGothic</vt:lpstr>
      <vt:lpstr>Arial</vt:lpstr>
      <vt:lpstr>Calibri</vt:lpstr>
      <vt:lpstr>Courier New</vt:lpstr>
      <vt:lpstr>Helvetica</vt:lpstr>
      <vt:lpstr>Wingdings</vt:lpstr>
      <vt:lpstr>MML_Master_Slide</vt:lpstr>
      <vt:lpstr>QC Benchmarker: a streamlined web application to comprehensively evaluate instrument performance and direct troubleshooting</vt:lpstr>
      <vt:lpstr>System Suitability – how you test is important</vt:lpstr>
      <vt:lpstr>Quality control metrics</vt:lpstr>
      <vt:lpstr>QC – the current toolset</vt:lpstr>
      <vt:lpstr>QC Benchmarker – Goals and Rationale</vt:lpstr>
      <vt:lpstr>Yet another tool!!!</vt:lpstr>
      <vt:lpstr>Development of QC Benchmarker</vt:lpstr>
      <vt:lpstr>Machine Learning-based prediction of mobile phase pH and pump performance</vt:lpstr>
      <vt:lpstr>Autocorrelation-based peak width determination</vt:lpstr>
      <vt:lpstr>Autocorrelation-based peak width determination</vt:lpstr>
      <vt:lpstr>Autocorrelation-based peak width determination</vt:lpstr>
      <vt:lpstr>Autocorrelation-based measure of spray stability</vt:lpstr>
      <vt:lpstr>Autocorrelation-based measure of spray stability</vt:lpstr>
      <vt:lpstr>Autocorrelation-based measure of spray stability</vt:lpstr>
      <vt:lpstr>Peak capacity and MS2 rate and # PSM</vt:lpstr>
      <vt:lpstr>Example of a performance threshold – PSMs</vt:lpstr>
      <vt:lpstr>QC Benchmarker Implementation – Focus on automation and speed</vt:lpstr>
      <vt:lpstr>Summary</vt:lpstr>
      <vt:lpstr>Short video demo</vt:lpstr>
      <vt:lpstr>Current limitations of beta release</vt:lpstr>
      <vt:lpstr>PowerPoint Presentation</vt:lpstr>
    </vt:vector>
  </TitlesOfParts>
  <Company>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Neely</dc:creator>
  <cp:lastModifiedBy>Ben Neely</cp:lastModifiedBy>
  <cp:revision>130</cp:revision>
  <cp:lastPrinted>2016-08-26T14:48:49Z</cp:lastPrinted>
  <dcterms:created xsi:type="dcterms:W3CDTF">2016-08-08T19:52:15Z</dcterms:created>
  <dcterms:modified xsi:type="dcterms:W3CDTF">2019-05-22T19:26:26Z</dcterms:modified>
</cp:coreProperties>
</file>